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60" r:id="rId2"/>
    <p:sldId id="284" r:id="rId3"/>
    <p:sldId id="304" r:id="rId4"/>
    <p:sldId id="336" r:id="rId5"/>
    <p:sldId id="338" r:id="rId6"/>
    <p:sldId id="339" r:id="rId7"/>
    <p:sldId id="341" r:id="rId8"/>
    <p:sldId id="342" r:id="rId9"/>
    <p:sldId id="337" r:id="rId10"/>
    <p:sldId id="343" r:id="rId11"/>
    <p:sldId id="344" r:id="rId12"/>
    <p:sldId id="345" r:id="rId13"/>
    <p:sldId id="346" r:id="rId14"/>
    <p:sldId id="348" r:id="rId15"/>
    <p:sldId id="349" r:id="rId16"/>
    <p:sldId id="350" r:id="rId17"/>
    <p:sldId id="351" r:id="rId18"/>
    <p:sldId id="347" r:id="rId19"/>
    <p:sldId id="352" r:id="rId20"/>
    <p:sldId id="335" r:id="rId21"/>
    <p:sldId id="298" r:id="rId22"/>
    <p:sldId id="306" r:id="rId23"/>
    <p:sldId id="318" r:id="rId24"/>
    <p:sldId id="317" r:id="rId25"/>
    <p:sldId id="353" r:id="rId26"/>
    <p:sldId id="354" r:id="rId27"/>
    <p:sldId id="360" r:id="rId28"/>
    <p:sldId id="355" r:id="rId29"/>
    <p:sldId id="357" r:id="rId30"/>
    <p:sldId id="358" r:id="rId31"/>
    <p:sldId id="359" r:id="rId32"/>
    <p:sldId id="300" r:id="rId33"/>
  </p:sldIdLst>
  <p:sldSz cx="12192000" cy="6858000"/>
  <p:notesSz cx="6858000" cy="9144000"/>
  <p:embeddedFontLst>
    <p:embeddedFont>
      <p:font typeface="Kostar" panose="02020601020101020101" pitchFamily="18" charset="-127"/>
      <p:regular r:id="rId35"/>
    </p:embeddedFont>
    <p:embeddedFont>
      <p:font typeface="나눔바른고딕" panose="020B0603020101020101" pitchFamily="50" charset="-127"/>
      <p:regular r:id="rId36"/>
      <p:bold r:id="rId37"/>
    </p:embeddedFont>
    <p:embeddedFont>
      <p:font typeface="나눔바른고딕OTF" panose="02020603020101020101" pitchFamily="18" charset="-127"/>
      <p:regular r:id="rId38"/>
      <p:bold r:id="rId39"/>
    </p:embeddedFont>
    <p:embeddedFont>
      <p:font typeface="나눔스퀘어 Bold" panose="020B0600000101010101" pitchFamily="50" charset="-127"/>
      <p:bold r:id="rId40"/>
    </p:embeddedFont>
    <p:embeddedFont>
      <p:font typeface="나눔스퀘어OTF" panose="020B0600000101010101" pitchFamily="34" charset="-127"/>
      <p:regular r:id="rId41"/>
    </p:embeddedFont>
    <p:embeddedFont>
      <p:font typeface="나눔스퀘어OTF Bold" panose="020B0600000101010101" pitchFamily="34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4D"/>
    <a:srgbClr val="F2F2F2"/>
    <a:srgbClr val="5B9BD5"/>
    <a:srgbClr val="2F97DD"/>
    <a:srgbClr val="9DC3E6"/>
    <a:srgbClr val="CDDDAC"/>
    <a:srgbClr val="FFF2CC"/>
    <a:srgbClr val="C9DAF8"/>
    <a:srgbClr val="FFD9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2" autoAdjust="0"/>
    <p:restoredTop sz="80415" autoAdjust="0"/>
  </p:normalViewPr>
  <p:slideViewPr>
    <p:cSldViewPr snapToGrid="0" showGuides="1">
      <p:cViewPr varScale="1">
        <p:scale>
          <a:sx n="91" d="100"/>
          <a:sy n="91" d="100"/>
        </p:scale>
        <p:origin x="396" y="96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397E81-6820-4D65-B458-3B71A1D7D84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188FE53-7941-4999-B5E5-2F4C43548012}">
      <dgm:prSet phldrT="[텍스트]" custT="1"/>
      <dgm:spPr>
        <a:solidFill>
          <a:srgbClr val="FFCC4D">
            <a:alpha val="42000"/>
          </a:srgbClr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2003</a:t>
          </a:r>
          <a:endParaRPr lang="ko-KR" altLang="en-US" sz="24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3E9C6B47-ABA6-451E-83CB-FAAB17E329AF}" type="parTrans" cxnId="{7DBF513C-7F57-4799-9ACA-06E319CF7A6E}">
      <dgm:prSet/>
      <dgm:spPr/>
      <dgm:t>
        <a:bodyPr/>
        <a:lstStyle/>
        <a:p>
          <a:pPr latinLnBrk="1"/>
          <a:endParaRPr lang="ko-KR" altLang="en-US" sz="1400"/>
        </a:p>
      </dgm:t>
    </dgm:pt>
    <dgm:pt modelId="{994D7231-6F42-415D-8BD9-3C22A799A70E}" type="sibTrans" cxnId="{7DBF513C-7F57-4799-9ACA-06E319CF7A6E}">
      <dgm:prSet/>
      <dgm:spPr/>
      <dgm:t>
        <a:bodyPr/>
        <a:lstStyle/>
        <a:p>
          <a:pPr latinLnBrk="1"/>
          <a:endParaRPr lang="ko-KR" altLang="en-US" sz="1400"/>
        </a:p>
      </dgm:t>
    </dgm:pt>
    <dgm:pt modelId="{9A330C4C-A39A-4019-B884-4C09B32A9226}">
      <dgm:prSet phldrT="[텍스트]" custT="1"/>
      <dgm:spPr>
        <a:solidFill>
          <a:srgbClr val="FFCC4D">
            <a:alpha val="42000"/>
          </a:srgbClr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2009</a:t>
          </a:r>
          <a:endParaRPr lang="ko-KR" altLang="en-US" sz="24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B86798F-2168-415C-86CC-0EC4262C3BBD}" type="parTrans" cxnId="{47C65570-B1BD-4C9E-B03D-4282449E8115}">
      <dgm:prSet/>
      <dgm:spPr/>
      <dgm:t>
        <a:bodyPr/>
        <a:lstStyle/>
        <a:p>
          <a:pPr latinLnBrk="1"/>
          <a:endParaRPr lang="ko-KR" altLang="en-US" sz="1400"/>
        </a:p>
      </dgm:t>
    </dgm:pt>
    <dgm:pt modelId="{F4E6671F-5CD2-48A1-A490-1643FB0E6A79}" type="sibTrans" cxnId="{47C65570-B1BD-4C9E-B03D-4282449E8115}">
      <dgm:prSet/>
      <dgm:spPr/>
      <dgm:t>
        <a:bodyPr/>
        <a:lstStyle/>
        <a:p>
          <a:pPr latinLnBrk="1"/>
          <a:endParaRPr lang="ko-KR" altLang="en-US" sz="1400"/>
        </a:p>
      </dgm:t>
    </dgm:pt>
    <dgm:pt modelId="{86CFB591-7699-40A6-B2AA-B97B969B42D8}">
      <dgm:prSet phldrT="[텍스트]" custT="1"/>
      <dgm:spPr>
        <a:solidFill>
          <a:srgbClr val="FFCC4D"/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2016</a:t>
          </a:r>
          <a:endParaRPr lang="ko-KR" altLang="en-US" sz="2400" dirty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62F1119-E8D7-4622-BD57-72113AFB8768}" type="parTrans" cxnId="{D38C3E84-68D0-4757-B15B-B01E3F5BE152}">
      <dgm:prSet/>
      <dgm:spPr/>
      <dgm:t>
        <a:bodyPr/>
        <a:lstStyle/>
        <a:p>
          <a:pPr latinLnBrk="1"/>
          <a:endParaRPr lang="ko-KR" altLang="en-US" sz="1400"/>
        </a:p>
      </dgm:t>
    </dgm:pt>
    <dgm:pt modelId="{9480AB34-F3E0-4D2A-BB67-DF9DF7E4CE0D}" type="sibTrans" cxnId="{D38C3E84-68D0-4757-B15B-B01E3F5BE152}">
      <dgm:prSet/>
      <dgm:spPr/>
      <dgm:t>
        <a:bodyPr/>
        <a:lstStyle/>
        <a:p>
          <a:pPr latinLnBrk="1"/>
          <a:endParaRPr lang="ko-KR" altLang="en-US" sz="1400"/>
        </a:p>
      </dgm:t>
    </dgm:pt>
    <dgm:pt modelId="{410A5054-FCFE-4049-A08E-E1B591649236}" type="pres">
      <dgm:prSet presAssocID="{56397E81-6820-4D65-B458-3B71A1D7D84E}" presName="Name0" presStyleCnt="0">
        <dgm:presLayoutVars>
          <dgm:dir/>
          <dgm:animLvl val="lvl"/>
          <dgm:resizeHandles val="exact"/>
        </dgm:presLayoutVars>
      </dgm:prSet>
      <dgm:spPr/>
    </dgm:pt>
    <dgm:pt modelId="{01C4E418-8EC4-459C-9259-BB9CC9B2FB03}" type="pres">
      <dgm:prSet presAssocID="{8188FE53-7941-4999-B5E5-2F4C4354801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7AD2189-2FD4-40AB-822A-FFBEE50F70A0}" type="pres">
      <dgm:prSet presAssocID="{994D7231-6F42-415D-8BD9-3C22A799A70E}" presName="parTxOnlySpace" presStyleCnt="0"/>
      <dgm:spPr/>
    </dgm:pt>
    <dgm:pt modelId="{61CAB74E-00EF-4AF2-A836-FB7B4C6D32D2}" type="pres">
      <dgm:prSet presAssocID="{9A330C4C-A39A-4019-B884-4C09B32A922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4DE583B-558B-4DC7-86D9-12F6480F29A2}" type="pres">
      <dgm:prSet presAssocID="{F4E6671F-5CD2-48A1-A490-1643FB0E6A79}" presName="parTxOnlySpace" presStyleCnt="0"/>
      <dgm:spPr/>
    </dgm:pt>
    <dgm:pt modelId="{7FADA519-F587-4DA2-8DAA-EBD56F21B0FB}" type="pres">
      <dgm:prSet presAssocID="{86CFB591-7699-40A6-B2AA-B97B969B42D8}" presName="parTxOnly" presStyleLbl="node1" presStyleIdx="2" presStyleCnt="3" custLinFactNeighborY="1235">
        <dgm:presLayoutVars>
          <dgm:chMax val="0"/>
          <dgm:chPref val="0"/>
          <dgm:bulletEnabled val="1"/>
        </dgm:presLayoutVars>
      </dgm:prSet>
      <dgm:spPr/>
    </dgm:pt>
  </dgm:ptLst>
  <dgm:cxnLst>
    <dgm:cxn modelId="{80F07A35-7A2F-4194-B20C-8F282C2DE827}" type="presOf" srcId="{8188FE53-7941-4999-B5E5-2F4C43548012}" destId="{01C4E418-8EC4-459C-9259-BB9CC9B2FB03}" srcOrd="0" destOrd="0" presId="urn:microsoft.com/office/officeart/2005/8/layout/chevron1"/>
    <dgm:cxn modelId="{7DBF513C-7F57-4799-9ACA-06E319CF7A6E}" srcId="{56397E81-6820-4D65-B458-3B71A1D7D84E}" destId="{8188FE53-7941-4999-B5E5-2F4C43548012}" srcOrd="0" destOrd="0" parTransId="{3E9C6B47-ABA6-451E-83CB-FAAB17E329AF}" sibTransId="{994D7231-6F42-415D-8BD9-3C22A799A70E}"/>
    <dgm:cxn modelId="{47C65570-B1BD-4C9E-B03D-4282449E8115}" srcId="{56397E81-6820-4D65-B458-3B71A1D7D84E}" destId="{9A330C4C-A39A-4019-B884-4C09B32A9226}" srcOrd="1" destOrd="0" parTransId="{1B86798F-2168-415C-86CC-0EC4262C3BBD}" sibTransId="{F4E6671F-5CD2-48A1-A490-1643FB0E6A79}"/>
    <dgm:cxn modelId="{7AD20351-FEF1-42C9-B615-E577F733631D}" type="presOf" srcId="{9A330C4C-A39A-4019-B884-4C09B32A9226}" destId="{61CAB74E-00EF-4AF2-A836-FB7B4C6D32D2}" srcOrd="0" destOrd="0" presId="urn:microsoft.com/office/officeart/2005/8/layout/chevron1"/>
    <dgm:cxn modelId="{D38C3E84-68D0-4757-B15B-B01E3F5BE152}" srcId="{56397E81-6820-4D65-B458-3B71A1D7D84E}" destId="{86CFB591-7699-40A6-B2AA-B97B969B42D8}" srcOrd="2" destOrd="0" parTransId="{762F1119-E8D7-4622-BD57-72113AFB8768}" sibTransId="{9480AB34-F3E0-4D2A-BB67-DF9DF7E4CE0D}"/>
    <dgm:cxn modelId="{95AA1CB1-CD72-436D-B5B0-8B23D1AE01B8}" type="presOf" srcId="{56397E81-6820-4D65-B458-3B71A1D7D84E}" destId="{410A5054-FCFE-4049-A08E-E1B591649236}" srcOrd="0" destOrd="0" presId="urn:microsoft.com/office/officeart/2005/8/layout/chevron1"/>
    <dgm:cxn modelId="{C777A1EF-D180-4F85-8BCF-E2252C60CA16}" type="presOf" srcId="{86CFB591-7699-40A6-B2AA-B97B969B42D8}" destId="{7FADA519-F587-4DA2-8DAA-EBD56F21B0FB}" srcOrd="0" destOrd="0" presId="urn:microsoft.com/office/officeart/2005/8/layout/chevron1"/>
    <dgm:cxn modelId="{6C45691C-D611-4E00-BDA1-FD3B22B8C8AD}" type="presParOf" srcId="{410A5054-FCFE-4049-A08E-E1B591649236}" destId="{01C4E418-8EC4-459C-9259-BB9CC9B2FB03}" srcOrd="0" destOrd="0" presId="urn:microsoft.com/office/officeart/2005/8/layout/chevron1"/>
    <dgm:cxn modelId="{8BF02636-F10E-4A23-BF6F-8D3C633CBB4D}" type="presParOf" srcId="{410A5054-FCFE-4049-A08E-E1B591649236}" destId="{17AD2189-2FD4-40AB-822A-FFBEE50F70A0}" srcOrd="1" destOrd="0" presId="urn:microsoft.com/office/officeart/2005/8/layout/chevron1"/>
    <dgm:cxn modelId="{4C678B74-6716-4042-87A8-D5BD6083C193}" type="presParOf" srcId="{410A5054-FCFE-4049-A08E-E1B591649236}" destId="{61CAB74E-00EF-4AF2-A836-FB7B4C6D32D2}" srcOrd="2" destOrd="0" presId="urn:microsoft.com/office/officeart/2005/8/layout/chevron1"/>
    <dgm:cxn modelId="{AFCDA0B1-A44A-4194-BB89-FC25177AF3BD}" type="presParOf" srcId="{410A5054-FCFE-4049-A08E-E1B591649236}" destId="{84DE583B-558B-4DC7-86D9-12F6480F29A2}" srcOrd="3" destOrd="0" presId="urn:microsoft.com/office/officeart/2005/8/layout/chevron1"/>
    <dgm:cxn modelId="{20453209-F75E-4CC6-A1E6-19DFE791C69B}" type="presParOf" srcId="{410A5054-FCFE-4049-A08E-E1B591649236}" destId="{7FADA519-F587-4DA2-8DAA-EBD56F21B0F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397E81-6820-4D65-B458-3B71A1D7D84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188FE53-7941-4999-B5E5-2F4C43548012}">
      <dgm:prSet phldrT="[텍스트]" custT="1"/>
      <dgm:spPr>
        <a:solidFill>
          <a:srgbClr val="FFCC4D">
            <a:alpha val="42000"/>
          </a:srgbClr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2003</a:t>
          </a:r>
          <a:endParaRPr lang="ko-KR" altLang="en-US" sz="24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3E9C6B47-ABA6-451E-83CB-FAAB17E329AF}" type="parTrans" cxnId="{7DBF513C-7F57-4799-9ACA-06E319CF7A6E}">
      <dgm:prSet/>
      <dgm:spPr/>
      <dgm:t>
        <a:bodyPr/>
        <a:lstStyle/>
        <a:p>
          <a:pPr latinLnBrk="1"/>
          <a:endParaRPr lang="ko-KR" altLang="en-US" sz="1400"/>
        </a:p>
      </dgm:t>
    </dgm:pt>
    <dgm:pt modelId="{994D7231-6F42-415D-8BD9-3C22A799A70E}" type="sibTrans" cxnId="{7DBF513C-7F57-4799-9ACA-06E319CF7A6E}">
      <dgm:prSet/>
      <dgm:spPr/>
      <dgm:t>
        <a:bodyPr/>
        <a:lstStyle/>
        <a:p>
          <a:pPr latinLnBrk="1"/>
          <a:endParaRPr lang="ko-KR" altLang="en-US" sz="1400"/>
        </a:p>
      </dgm:t>
    </dgm:pt>
    <dgm:pt modelId="{9A330C4C-A39A-4019-B884-4C09B32A9226}">
      <dgm:prSet phldrT="[텍스트]" custT="1"/>
      <dgm:spPr>
        <a:solidFill>
          <a:srgbClr val="FFCC4D">
            <a:alpha val="42000"/>
          </a:srgbClr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2009</a:t>
          </a:r>
          <a:endParaRPr lang="ko-KR" altLang="en-US" sz="24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B86798F-2168-415C-86CC-0EC4262C3BBD}" type="parTrans" cxnId="{47C65570-B1BD-4C9E-B03D-4282449E8115}">
      <dgm:prSet/>
      <dgm:spPr/>
      <dgm:t>
        <a:bodyPr/>
        <a:lstStyle/>
        <a:p>
          <a:pPr latinLnBrk="1"/>
          <a:endParaRPr lang="ko-KR" altLang="en-US" sz="1400"/>
        </a:p>
      </dgm:t>
    </dgm:pt>
    <dgm:pt modelId="{F4E6671F-5CD2-48A1-A490-1643FB0E6A79}" type="sibTrans" cxnId="{47C65570-B1BD-4C9E-B03D-4282449E8115}">
      <dgm:prSet/>
      <dgm:spPr/>
      <dgm:t>
        <a:bodyPr/>
        <a:lstStyle/>
        <a:p>
          <a:pPr latinLnBrk="1"/>
          <a:endParaRPr lang="ko-KR" altLang="en-US" sz="1400"/>
        </a:p>
      </dgm:t>
    </dgm:pt>
    <dgm:pt modelId="{86CFB591-7699-40A6-B2AA-B97B969B42D8}">
      <dgm:prSet phldrT="[텍스트]" custT="1"/>
      <dgm:spPr>
        <a:solidFill>
          <a:srgbClr val="FFCC4D"/>
        </a:solidFill>
        <a:ln>
          <a:noFill/>
        </a:ln>
      </dgm:spPr>
      <dgm:t>
        <a:bodyPr/>
        <a:lstStyle/>
        <a:p>
          <a:pPr latinLnBrk="1"/>
          <a:r>
            <a: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2016</a:t>
          </a:r>
          <a:endParaRPr lang="ko-KR" altLang="en-US" sz="2400" dirty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62F1119-E8D7-4622-BD57-72113AFB8768}" type="parTrans" cxnId="{D38C3E84-68D0-4757-B15B-B01E3F5BE152}">
      <dgm:prSet/>
      <dgm:spPr/>
      <dgm:t>
        <a:bodyPr/>
        <a:lstStyle/>
        <a:p>
          <a:pPr latinLnBrk="1"/>
          <a:endParaRPr lang="ko-KR" altLang="en-US" sz="1400"/>
        </a:p>
      </dgm:t>
    </dgm:pt>
    <dgm:pt modelId="{9480AB34-F3E0-4D2A-BB67-DF9DF7E4CE0D}" type="sibTrans" cxnId="{D38C3E84-68D0-4757-B15B-B01E3F5BE152}">
      <dgm:prSet/>
      <dgm:spPr/>
      <dgm:t>
        <a:bodyPr/>
        <a:lstStyle/>
        <a:p>
          <a:pPr latinLnBrk="1"/>
          <a:endParaRPr lang="ko-KR" altLang="en-US" sz="1400"/>
        </a:p>
      </dgm:t>
    </dgm:pt>
    <dgm:pt modelId="{410A5054-FCFE-4049-A08E-E1B591649236}" type="pres">
      <dgm:prSet presAssocID="{56397E81-6820-4D65-B458-3B71A1D7D84E}" presName="Name0" presStyleCnt="0">
        <dgm:presLayoutVars>
          <dgm:dir/>
          <dgm:animLvl val="lvl"/>
          <dgm:resizeHandles val="exact"/>
        </dgm:presLayoutVars>
      </dgm:prSet>
      <dgm:spPr/>
    </dgm:pt>
    <dgm:pt modelId="{01C4E418-8EC4-459C-9259-BB9CC9B2FB03}" type="pres">
      <dgm:prSet presAssocID="{8188FE53-7941-4999-B5E5-2F4C4354801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7AD2189-2FD4-40AB-822A-FFBEE50F70A0}" type="pres">
      <dgm:prSet presAssocID="{994D7231-6F42-415D-8BD9-3C22A799A70E}" presName="parTxOnlySpace" presStyleCnt="0"/>
      <dgm:spPr/>
    </dgm:pt>
    <dgm:pt modelId="{61CAB74E-00EF-4AF2-A836-FB7B4C6D32D2}" type="pres">
      <dgm:prSet presAssocID="{9A330C4C-A39A-4019-B884-4C09B32A922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4DE583B-558B-4DC7-86D9-12F6480F29A2}" type="pres">
      <dgm:prSet presAssocID="{F4E6671F-5CD2-48A1-A490-1643FB0E6A79}" presName="parTxOnlySpace" presStyleCnt="0"/>
      <dgm:spPr/>
    </dgm:pt>
    <dgm:pt modelId="{7FADA519-F587-4DA2-8DAA-EBD56F21B0FB}" type="pres">
      <dgm:prSet presAssocID="{86CFB591-7699-40A6-B2AA-B97B969B42D8}" presName="parTxOnly" presStyleLbl="node1" presStyleIdx="2" presStyleCnt="3" custLinFactNeighborY="1235">
        <dgm:presLayoutVars>
          <dgm:chMax val="0"/>
          <dgm:chPref val="0"/>
          <dgm:bulletEnabled val="1"/>
        </dgm:presLayoutVars>
      </dgm:prSet>
      <dgm:spPr/>
    </dgm:pt>
  </dgm:ptLst>
  <dgm:cxnLst>
    <dgm:cxn modelId="{80F07A35-7A2F-4194-B20C-8F282C2DE827}" type="presOf" srcId="{8188FE53-7941-4999-B5E5-2F4C43548012}" destId="{01C4E418-8EC4-459C-9259-BB9CC9B2FB03}" srcOrd="0" destOrd="0" presId="urn:microsoft.com/office/officeart/2005/8/layout/chevron1"/>
    <dgm:cxn modelId="{7DBF513C-7F57-4799-9ACA-06E319CF7A6E}" srcId="{56397E81-6820-4D65-B458-3B71A1D7D84E}" destId="{8188FE53-7941-4999-B5E5-2F4C43548012}" srcOrd="0" destOrd="0" parTransId="{3E9C6B47-ABA6-451E-83CB-FAAB17E329AF}" sibTransId="{994D7231-6F42-415D-8BD9-3C22A799A70E}"/>
    <dgm:cxn modelId="{47C65570-B1BD-4C9E-B03D-4282449E8115}" srcId="{56397E81-6820-4D65-B458-3B71A1D7D84E}" destId="{9A330C4C-A39A-4019-B884-4C09B32A9226}" srcOrd="1" destOrd="0" parTransId="{1B86798F-2168-415C-86CC-0EC4262C3BBD}" sibTransId="{F4E6671F-5CD2-48A1-A490-1643FB0E6A79}"/>
    <dgm:cxn modelId="{7AD20351-FEF1-42C9-B615-E577F733631D}" type="presOf" srcId="{9A330C4C-A39A-4019-B884-4C09B32A9226}" destId="{61CAB74E-00EF-4AF2-A836-FB7B4C6D32D2}" srcOrd="0" destOrd="0" presId="urn:microsoft.com/office/officeart/2005/8/layout/chevron1"/>
    <dgm:cxn modelId="{D38C3E84-68D0-4757-B15B-B01E3F5BE152}" srcId="{56397E81-6820-4D65-B458-3B71A1D7D84E}" destId="{86CFB591-7699-40A6-B2AA-B97B969B42D8}" srcOrd="2" destOrd="0" parTransId="{762F1119-E8D7-4622-BD57-72113AFB8768}" sibTransId="{9480AB34-F3E0-4D2A-BB67-DF9DF7E4CE0D}"/>
    <dgm:cxn modelId="{95AA1CB1-CD72-436D-B5B0-8B23D1AE01B8}" type="presOf" srcId="{56397E81-6820-4D65-B458-3B71A1D7D84E}" destId="{410A5054-FCFE-4049-A08E-E1B591649236}" srcOrd="0" destOrd="0" presId="urn:microsoft.com/office/officeart/2005/8/layout/chevron1"/>
    <dgm:cxn modelId="{C777A1EF-D180-4F85-8BCF-E2252C60CA16}" type="presOf" srcId="{86CFB591-7699-40A6-B2AA-B97B969B42D8}" destId="{7FADA519-F587-4DA2-8DAA-EBD56F21B0FB}" srcOrd="0" destOrd="0" presId="urn:microsoft.com/office/officeart/2005/8/layout/chevron1"/>
    <dgm:cxn modelId="{6C45691C-D611-4E00-BDA1-FD3B22B8C8AD}" type="presParOf" srcId="{410A5054-FCFE-4049-A08E-E1B591649236}" destId="{01C4E418-8EC4-459C-9259-BB9CC9B2FB03}" srcOrd="0" destOrd="0" presId="urn:microsoft.com/office/officeart/2005/8/layout/chevron1"/>
    <dgm:cxn modelId="{8BF02636-F10E-4A23-BF6F-8D3C633CBB4D}" type="presParOf" srcId="{410A5054-FCFE-4049-A08E-E1B591649236}" destId="{17AD2189-2FD4-40AB-822A-FFBEE50F70A0}" srcOrd="1" destOrd="0" presId="urn:microsoft.com/office/officeart/2005/8/layout/chevron1"/>
    <dgm:cxn modelId="{4C678B74-6716-4042-87A8-D5BD6083C193}" type="presParOf" srcId="{410A5054-FCFE-4049-A08E-E1B591649236}" destId="{61CAB74E-00EF-4AF2-A836-FB7B4C6D32D2}" srcOrd="2" destOrd="0" presId="urn:microsoft.com/office/officeart/2005/8/layout/chevron1"/>
    <dgm:cxn modelId="{AFCDA0B1-A44A-4194-BB89-FC25177AF3BD}" type="presParOf" srcId="{410A5054-FCFE-4049-A08E-E1B591649236}" destId="{84DE583B-558B-4DC7-86D9-12F6480F29A2}" srcOrd="3" destOrd="0" presId="urn:microsoft.com/office/officeart/2005/8/layout/chevron1"/>
    <dgm:cxn modelId="{20453209-F75E-4CC6-A1E6-19DFE791C69B}" type="presParOf" srcId="{410A5054-FCFE-4049-A08E-E1B591649236}" destId="{7FADA519-F587-4DA2-8DAA-EBD56F21B0F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4E418-8EC4-459C-9259-BB9CC9B2FB03}">
      <dsp:nvSpPr>
        <dsp:cNvPr id="0" name=""/>
        <dsp:cNvSpPr/>
      </dsp:nvSpPr>
      <dsp:spPr>
        <a:xfrm>
          <a:off x="2381" y="0"/>
          <a:ext cx="2901156" cy="851338"/>
        </a:xfrm>
        <a:prstGeom prst="chevron">
          <a:avLst/>
        </a:prstGeom>
        <a:solidFill>
          <a:srgbClr val="FFCC4D">
            <a:alpha val="42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2003</a:t>
          </a:r>
          <a:endParaRPr lang="ko-KR" altLang="en-US" sz="2400" kern="12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428050" y="0"/>
        <a:ext cx="2049818" cy="851338"/>
      </dsp:txXfrm>
    </dsp:sp>
    <dsp:sp modelId="{61CAB74E-00EF-4AF2-A836-FB7B4C6D32D2}">
      <dsp:nvSpPr>
        <dsp:cNvPr id="0" name=""/>
        <dsp:cNvSpPr/>
      </dsp:nvSpPr>
      <dsp:spPr>
        <a:xfrm>
          <a:off x="2613421" y="0"/>
          <a:ext cx="2901156" cy="851338"/>
        </a:xfrm>
        <a:prstGeom prst="chevron">
          <a:avLst/>
        </a:prstGeom>
        <a:solidFill>
          <a:srgbClr val="FFCC4D">
            <a:alpha val="42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2009</a:t>
          </a:r>
          <a:endParaRPr lang="ko-KR" altLang="en-US" sz="2400" kern="12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3039090" y="0"/>
        <a:ext cx="2049818" cy="851338"/>
      </dsp:txXfrm>
    </dsp:sp>
    <dsp:sp modelId="{7FADA519-F587-4DA2-8DAA-EBD56F21B0FB}">
      <dsp:nvSpPr>
        <dsp:cNvPr id="0" name=""/>
        <dsp:cNvSpPr/>
      </dsp:nvSpPr>
      <dsp:spPr>
        <a:xfrm>
          <a:off x="5224462" y="0"/>
          <a:ext cx="2901156" cy="851338"/>
        </a:xfrm>
        <a:prstGeom prst="chevron">
          <a:avLst/>
        </a:prstGeom>
        <a:solidFill>
          <a:srgbClr val="FFCC4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2016</a:t>
          </a:r>
          <a:endParaRPr lang="ko-KR" altLang="en-US" sz="2400" kern="1200" dirty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650131" y="0"/>
        <a:ext cx="2049818" cy="851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4E418-8EC4-459C-9259-BB9CC9B2FB03}">
      <dsp:nvSpPr>
        <dsp:cNvPr id="0" name=""/>
        <dsp:cNvSpPr/>
      </dsp:nvSpPr>
      <dsp:spPr>
        <a:xfrm>
          <a:off x="2381" y="0"/>
          <a:ext cx="2901156" cy="851338"/>
        </a:xfrm>
        <a:prstGeom prst="chevron">
          <a:avLst/>
        </a:prstGeom>
        <a:solidFill>
          <a:srgbClr val="FFCC4D">
            <a:alpha val="42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2003</a:t>
          </a:r>
          <a:endParaRPr lang="ko-KR" altLang="en-US" sz="2400" kern="12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428050" y="0"/>
        <a:ext cx="2049818" cy="851338"/>
      </dsp:txXfrm>
    </dsp:sp>
    <dsp:sp modelId="{61CAB74E-00EF-4AF2-A836-FB7B4C6D32D2}">
      <dsp:nvSpPr>
        <dsp:cNvPr id="0" name=""/>
        <dsp:cNvSpPr/>
      </dsp:nvSpPr>
      <dsp:spPr>
        <a:xfrm>
          <a:off x="2613421" y="0"/>
          <a:ext cx="2901156" cy="851338"/>
        </a:xfrm>
        <a:prstGeom prst="chevron">
          <a:avLst/>
        </a:prstGeom>
        <a:solidFill>
          <a:srgbClr val="FFCC4D">
            <a:alpha val="42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2009</a:t>
          </a:r>
          <a:endParaRPr lang="ko-KR" altLang="en-US" sz="2400" kern="1200" dirty="0">
            <a:solidFill>
              <a:schemeClr val="bg1">
                <a:lumMod val="6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3039090" y="0"/>
        <a:ext cx="2049818" cy="851338"/>
      </dsp:txXfrm>
    </dsp:sp>
    <dsp:sp modelId="{7FADA519-F587-4DA2-8DAA-EBD56F21B0FB}">
      <dsp:nvSpPr>
        <dsp:cNvPr id="0" name=""/>
        <dsp:cNvSpPr/>
      </dsp:nvSpPr>
      <dsp:spPr>
        <a:xfrm>
          <a:off x="5224462" y="0"/>
          <a:ext cx="2901156" cy="851338"/>
        </a:xfrm>
        <a:prstGeom prst="chevron">
          <a:avLst/>
        </a:prstGeom>
        <a:solidFill>
          <a:srgbClr val="FFCC4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2016</a:t>
          </a:r>
          <a:endParaRPr lang="ko-KR" altLang="en-US" sz="2400" kern="1200" dirty="0">
            <a:solidFill>
              <a:schemeClr val="tx1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650131" y="0"/>
        <a:ext cx="2049818" cy="851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71F76-84BD-4CB3-AC06-4561AE45B2D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E9BB4-E5E7-4648-B296-B8FC52684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0FE4E036-F132-4506-931F-F581B39FAB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0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캡스톤</a:t>
            </a:r>
            <a:r>
              <a:rPr lang="ko-KR" altLang="en-US" dirty="0"/>
              <a:t> 디자인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You require more city gas </a:t>
            </a:r>
            <a:r>
              <a:rPr lang="ko-KR" altLang="en-US" dirty="0"/>
              <a:t>팀의 </a:t>
            </a:r>
            <a:r>
              <a:rPr lang="en-US" altLang="ko-KR" dirty="0"/>
              <a:t>4</a:t>
            </a:r>
            <a:r>
              <a:rPr lang="ko-KR" altLang="en-US" dirty="0"/>
              <a:t>주차 발표를 맡은 이승현이라고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66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42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362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62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593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99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634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531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085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32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7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먼저 개요에 대해 말씀드리고</a:t>
            </a:r>
            <a:r>
              <a:rPr lang="en-US" altLang="ko-KR" dirty="0"/>
              <a:t> </a:t>
            </a:r>
            <a:r>
              <a:rPr lang="ko-KR" altLang="en-US" dirty="0"/>
              <a:t>그 후</a:t>
            </a:r>
            <a:r>
              <a:rPr lang="en-US" altLang="ko-KR" dirty="0"/>
              <a:t>, 2</a:t>
            </a:r>
            <a:r>
              <a:rPr lang="ko-KR" altLang="en-US" dirty="0"/>
              <a:t>주차에 받았던 피드백 및 개선 사항을 말씀 드리고</a:t>
            </a:r>
            <a:r>
              <a:rPr lang="en-US" altLang="ko-KR" dirty="0"/>
              <a:t> </a:t>
            </a:r>
            <a:r>
              <a:rPr lang="ko-KR" altLang="en-US" dirty="0"/>
              <a:t>이에 따라 변경된 사항을 말씀 드린 후</a:t>
            </a:r>
            <a:r>
              <a:rPr lang="en-US" altLang="ko-KR" dirty="0"/>
              <a:t>, </a:t>
            </a:r>
            <a:r>
              <a:rPr lang="ko-KR" altLang="en-US" dirty="0"/>
              <a:t>업무 분담</a:t>
            </a:r>
            <a:r>
              <a:rPr lang="en-US" altLang="ko-KR" dirty="0"/>
              <a:t>, </a:t>
            </a:r>
            <a:r>
              <a:rPr lang="ko-KR" altLang="en-US" dirty="0"/>
              <a:t>주간 진행 계획</a:t>
            </a:r>
            <a:r>
              <a:rPr lang="en-US" altLang="ko-KR" dirty="0"/>
              <a:t>, </a:t>
            </a:r>
            <a:r>
              <a:rPr lang="ko-KR" altLang="en-US" dirty="0"/>
              <a:t>진행 상황 순서로 말씀 드린 후에</a:t>
            </a:r>
            <a:r>
              <a:rPr lang="en-US" altLang="ko-KR" dirty="0"/>
              <a:t>,</a:t>
            </a:r>
            <a:r>
              <a:rPr lang="ko-KR" altLang="en-US" dirty="0"/>
              <a:t> 질의응답 시간을 갖고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687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변경 사항에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먼저 앞서 말씀 </a:t>
            </a:r>
            <a:r>
              <a:rPr lang="ko-KR" altLang="en-US" dirty="0" err="1"/>
              <a:t>드린대로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r>
              <a:rPr lang="ko-KR" altLang="en-US" dirty="0"/>
              <a:t>의 목표 정확도를 </a:t>
            </a:r>
            <a:r>
              <a:rPr lang="en-US" altLang="ko-KR" dirty="0"/>
              <a:t>100%</a:t>
            </a:r>
            <a:r>
              <a:rPr lang="ko-KR" altLang="en-US" dirty="0"/>
              <a:t>에 근접하게 재설정하였습니다</a:t>
            </a:r>
            <a:r>
              <a:rPr lang="en-US" altLang="ko-KR" dirty="0"/>
              <a:t>. </a:t>
            </a:r>
            <a:r>
              <a:rPr lang="ko-KR" altLang="en-US" dirty="0"/>
              <a:t>이에 따라 사용자가 피드백 할 필요가 없어져서 어플리케이션 개발 부분을 삭제했습니다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585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변경사항에 따라 업무 분담을 재조정했습니다</a:t>
            </a:r>
            <a:r>
              <a:rPr lang="en-US" altLang="ko-KR" dirty="0"/>
              <a:t>. </a:t>
            </a:r>
            <a:r>
              <a:rPr lang="ko-KR" altLang="en-US" dirty="0"/>
              <a:t>어플리케이션 개발이 사라졌기 때문에 이를 담당하던 김성민 학우가 처리서버 및 결과서버 구현 업무를 맡게 되었고</a:t>
            </a:r>
            <a:r>
              <a:rPr lang="en-US" altLang="ko-KR" dirty="0"/>
              <a:t>, </a:t>
            </a:r>
            <a:r>
              <a:rPr lang="ko-KR" altLang="en-US" dirty="0"/>
              <a:t>저는</a:t>
            </a:r>
            <a:r>
              <a:rPr lang="en-US" altLang="ko-KR" dirty="0"/>
              <a:t> OCR </a:t>
            </a:r>
            <a:r>
              <a:rPr lang="ko-KR" altLang="en-US" dirty="0"/>
              <a:t>정확도 상승을 위해 </a:t>
            </a:r>
            <a:r>
              <a:rPr lang="en-US" altLang="ko-KR" dirty="0"/>
              <a:t>OCR</a:t>
            </a:r>
            <a:r>
              <a:rPr lang="ko-KR" altLang="en-US" dirty="0"/>
              <a:t>에 전념하기로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354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처리서버 </a:t>
            </a:r>
            <a:r>
              <a:rPr lang="en-US" altLang="ko-KR" dirty="0"/>
              <a:t>- </a:t>
            </a:r>
            <a:r>
              <a:rPr lang="ko-KR" altLang="en-US" dirty="0"/>
              <a:t>결과서버간 통신 프로토콜</a:t>
            </a:r>
          </a:p>
          <a:p>
            <a:endParaRPr lang="ko-KR" altLang="en-US" dirty="0"/>
          </a:p>
          <a:p>
            <a:r>
              <a:rPr lang="ko-KR" altLang="en-US" dirty="0"/>
              <a:t>처리서버와 결과서버는 일단 </a:t>
            </a:r>
            <a:r>
              <a:rPr lang="ko-KR" altLang="en-US" dirty="0" err="1"/>
              <a:t>유선랜</a:t>
            </a:r>
            <a:r>
              <a:rPr lang="en-US" altLang="ko-KR" dirty="0"/>
              <a:t>(LAN) </a:t>
            </a:r>
            <a:r>
              <a:rPr lang="ko-KR" altLang="en-US" dirty="0"/>
              <a:t>프로토콜을 이용하기로 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왜냐하면</a:t>
            </a:r>
            <a:r>
              <a:rPr lang="en-US" altLang="ko-KR" dirty="0"/>
              <a:t>, </a:t>
            </a:r>
            <a:r>
              <a:rPr lang="ko-KR" altLang="en-US" dirty="0"/>
              <a:t>처리서버는 여러 개의 사진을 처리하라는 </a:t>
            </a:r>
            <a:r>
              <a:rPr lang="en-US" altLang="ko-KR" dirty="0"/>
              <a:t>Request</a:t>
            </a:r>
            <a:r>
              <a:rPr lang="ko-KR" altLang="en-US" dirty="0"/>
              <a:t>를 받아서</a:t>
            </a:r>
          </a:p>
          <a:p>
            <a:endParaRPr lang="ko-KR" altLang="en-US" dirty="0"/>
          </a:p>
          <a:p>
            <a:r>
              <a:rPr lang="ko-KR" altLang="en-US" dirty="0"/>
              <a:t>사진을 처리해 문자를 인식하고 그 결과와 사진의 식별자</a:t>
            </a:r>
            <a:r>
              <a:rPr lang="en-US" altLang="ko-KR" dirty="0"/>
              <a:t>, </a:t>
            </a:r>
            <a:r>
              <a:rPr lang="ko-KR" altLang="en-US" dirty="0"/>
              <a:t>사진 자체를 결과 서버로</a:t>
            </a:r>
          </a:p>
          <a:p>
            <a:endParaRPr lang="ko-KR" altLang="en-US" dirty="0"/>
          </a:p>
          <a:p>
            <a:r>
              <a:rPr lang="ko-KR" altLang="en-US" dirty="0"/>
              <a:t>보내야하기 때문에 컴퓨팅 파워도 필요하므로</a:t>
            </a:r>
            <a:r>
              <a:rPr lang="en-US" altLang="ko-KR" dirty="0"/>
              <a:t>, </a:t>
            </a:r>
            <a:r>
              <a:rPr lang="ko-KR" altLang="en-US" dirty="0"/>
              <a:t>데스크톱</a:t>
            </a:r>
            <a:r>
              <a:rPr lang="en-US" altLang="ko-KR" dirty="0"/>
              <a:t>/ </a:t>
            </a:r>
            <a:r>
              <a:rPr lang="ko-KR" altLang="en-US" dirty="0" err="1"/>
              <a:t>서버용</a:t>
            </a:r>
            <a:r>
              <a:rPr lang="ko-KR" altLang="en-US" dirty="0"/>
              <a:t> 컴퓨터가 될 것임이 필연적이다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서버의 위치가 크게 변하지 않으므로 유선 통신이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통신 내용 안에 담을 것은 일단</a:t>
            </a:r>
          </a:p>
          <a:p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1. </a:t>
            </a:r>
            <a:r>
              <a:rPr lang="ko-KR" altLang="en-US" dirty="0"/>
              <a:t>도착 일시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2. </a:t>
            </a:r>
            <a:r>
              <a:rPr lang="ko-KR" altLang="en-US" dirty="0" err="1"/>
              <a:t>결괏값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사진 파일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4. </a:t>
            </a:r>
            <a:r>
              <a:rPr lang="ko-KR" altLang="en-US" dirty="0"/>
              <a:t>사진을 보내온 단말기의 식별자</a:t>
            </a:r>
          </a:p>
          <a:p>
            <a:endParaRPr lang="ko-KR" altLang="en-US" dirty="0"/>
          </a:p>
          <a:p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사진을 제외한 나머지는 확장성을 위해 </a:t>
            </a:r>
            <a:r>
              <a:rPr lang="en-US" altLang="ko-KR" dirty="0"/>
              <a:t>json</a:t>
            </a:r>
            <a:r>
              <a:rPr lang="ko-KR" altLang="en-US" dirty="0"/>
              <a:t>파일로 보내 처리할 예정이다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770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401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주간 진행상황입니다</a:t>
            </a:r>
            <a:r>
              <a:rPr lang="en-US" altLang="ko-KR" dirty="0"/>
              <a:t>. </a:t>
            </a:r>
            <a:r>
              <a:rPr lang="ko-KR" altLang="en-US" dirty="0"/>
              <a:t>한 주 동안 프로젝트 계획 개선 및 제안서 수정을 진행했고</a:t>
            </a:r>
            <a:r>
              <a:rPr lang="en-US" altLang="ko-KR" dirty="0"/>
              <a:t>, </a:t>
            </a:r>
            <a:r>
              <a:rPr lang="ko-KR" altLang="en-US" dirty="0"/>
              <a:t>피드백을 최대한 반영하고자 노력했습니다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00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주간 진행상황입니다</a:t>
            </a:r>
            <a:r>
              <a:rPr lang="en-US" altLang="ko-KR" dirty="0"/>
              <a:t>. </a:t>
            </a:r>
            <a:r>
              <a:rPr lang="ko-KR" altLang="en-US" dirty="0"/>
              <a:t>한 주 동안 프로젝트 계획 개선 및 제안서 수정을 진행했고</a:t>
            </a:r>
            <a:r>
              <a:rPr lang="en-US" altLang="ko-KR" dirty="0"/>
              <a:t>, </a:t>
            </a:r>
            <a:r>
              <a:rPr lang="ko-KR" altLang="en-US" dirty="0"/>
              <a:t>피드백을 최대한 반영하고자 노력했습니다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74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주간 진행상황입니다</a:t>
            </a:r>
            <a:r>
              <a:rPr lang="en-US" altLang="ko-KR" dirty="0"/>
              <a:t>. </a:t>
            </a:r>
            <a:r>
              <a:rPr lang="ko-KR" altLang="en-US" dirty="0"/>
              <a:t>한 주 동안 프로젝트 계획 개선 및 제안서 수정을 진행했고</a:t>
            </a:r>
            <a:r>
              <a:rPr lang="en-US" altLang="ko-KR" dirty="0"/>
              <a:t>, </a:t>
            </a:r>
            <a:r>
              <a:rPr lang="ko-KR" altLang="en-US" dirty="0"/>
              <a:t>피드백을 최대한 반영하고자 노력했습니다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213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하드웨어의 일부 부품들을 결정하고 구매했습니다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432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하드웨어의 일부 부품들을 결정하고 구매했습니다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210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하드웨어의 일부 부품들을 결정하고 구매했습니다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25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프로젝트의 개요는 도시 가스 검침을 검침원이 일일이 하지 않아도</a:t>
            </a:r>
            <a:r>
              <a:rPr lang="en-US" altLang="ko-KR" dirty="0"/>
              <a:t>, </a:t>
            </a:r>
            <a:r>
              <a:rPr lang="ko-KR" altLang="en-US" dirty="0"/>
              <a:t>자동으로 사진을 찍어 검침하는 모듈을 제작하는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350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하드웨어의 일부 부품들을 결정하고 구매했습니다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875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하드웨어의 일부 부품들을 결정하고 구매했습니다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966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3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51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049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10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707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표에 보이는 기업들이 예상 소비자이다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23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62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05D33-5040-4C7D-A701-E3CC5C82B41C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0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1248-B036-4C65-9AF8-584918AF15C3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0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35C2-9905-4EA5-ADF9-FACD6693FC2F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2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289D-B708-4C8A-9D95-F4DDF4094096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3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7EE0-5339-4158-91A7-54E8C83FC84F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F686-CB06-49B7-8304-056FB7755012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7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51D89-D5E2-433A-821C-EADD64D4BEC8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9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39663-552A-42C0-B76A-6B24C32B9641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9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29E3-8235-4504-A92D-ADF45611D267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2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92D3-F277-40C4-91B4-682C013570D5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2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A728-D50A-4360-AE21-0586325BCD88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3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BCEAE-6FEC-4E7A-B6C5-02448954A277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2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github.com/yourequiremorecitygas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7.gif"/><Relationship Id="rId5" Type="http://schemas.openxmlformats.org/officeDocument/2006/relationships/diagramLayout" Target="../diagrams/layout1.xml"/><Relationship Id="rId10" Type="http://schemas.openxmlformats.org/officeDocument/2006/relationships/image" Target="../media/image11.png"/><Relationship Id="rId4" Type="http://schemas.openxmlformats.org/officeDocument/2006/relationships/diagramData" Target="../diagrams/data1.xml"/><Relationship Id="rId9" Type="http://schemas.openxmlformats.org/officeDocument/2006/relationships/hyperlink" Target="http://design.kesco.or.kr/board/view_image.php?fn=%2Fdata%2Feditor%2F1901%2F12c1e00d2c297c704ae920ebce9f715792732ffd54597c6703568bcf66bef844_1548125655_2072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7.gif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.png"/><Relationship Id="rId4" Type="http://schemas.openxmlformats.org/officeDocument/2006/relationships/diagramData" Target="../diagrams/data2.xml"/><Relationship Id="rId9" Type="http://schemas.openxmlformats.org/officeDocument/2006/relationships/hyperlink" Target="http://design.kesco.or.kr/board/view_image.php?fn=%2Fdata%2Feditor%2F1901%2F12c1e00d2c297c704ae920ebce9f715792732ffd54597c6703568bcf66bef844_1548125655_2072.p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www.iconfinder.com/icons/2117084/file_format_javascript_json_ico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design.kesco.or.kr/board/view_image.php?fn=%2Fdata%2Feditor%2F1901%2F12c1e00d2c297c704ae920ebce9f715792732ffd54597c6703568bcf66bef844_1548125655_2072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design.kesco.or.kr/board/view_image.php?fn=%2Fdata%2Feditor%2F1901%2F12c1e00d2c297c704ae920ebce9f715792732ffd54597c6703568bcf66bef844_1548125655_2072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21C3B-9A16-4774-B591-77EDC5DC50AD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7694" y="1487324"/>
            <a:ext cx="42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캡스톤</a:t>
            </a:r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 디자인 </a:t>
            </a:r>
            <a:r>
              <a:rPr lang="en-US" altLang="ko-KR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694" y="4855543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Kostar" panose="02020601020101020101" pitchFamily="18" charset="-127"/>
                <a:ea typeface="Kostar" panose="02020601020101020101" pitchFamily="18" charset="-127"/>
              </a:rPr>
              <a:t>팀명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: </a:t>
            </a:r>
            <a:r>
              <a:rPr lang="en-US" altLang="ko-KR" sz="2000" dirty="0">
                <a:latin typeface="Kostar" panose="02020601020101020101" pitchFamily="18" charset="-127"/>
                <a:ea typeface="Kostar" panose="02020601020101020101" pitchFamily="18" charset="-127"/>
              </a:rPr>
              <a:t>you require more city gas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30D9-3A32-46E0-BCAB-5546186931EB}"/>
              </a:ext>
            </a:extLst>
          </p:cNvPr>
          <p:cNvSpPr txBox="1"/>
          <p:nvPr/>
        </p:nvSpPr>
        <p:spPr>
          <a:xfrm>
            <a:off x="9042659" y="5717906"/>
            <a:ext cx="2900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star" panose="02020601020101020101" pitchFamily="18" charset="-127"/>
                <a:ea typeface="Kostar" panose="02020601020101020101" pitchFamily="18" charset="-127"/>
              </a:rPr>
              <a:t>20145034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홍성현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  <a:p>
            <a:r>
              <a:rPr lang="en-US" altLang="ko-KR" b="1" dirty="0">
                <a:latin typeface="Kostar" panose="02020601020101020101" pitchFamily="18" charset="-127"/>
                <a:ea typeface="Kostar" panose="02020601020101020101" pitchFamily="18" charset="-127"/>
              </a:rPr>
              <a:t>20146290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김성민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  <a:p>
            <a:r>
              <a:rPr lang="en-US" altLang="ko-KR" b="1" dirty="0">
                <a:latin typeface="Kostar" panose="02020601020101020101" pitchFamily="18" charset="-127"/>
                <a:ea typeface="Kostar" panose="02020601020101020101" pitchFamily="18" charset="-127"/>
              </a:rPr>
              <a:t>20142921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이승현 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(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발표자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938E93-FA86-438B-B195-233804385701}"/>
              </a:ext>
            </a:extLst>
          </p:cNvPr>
          <p:cNvSpPr txBox="1"/>
          <p:nvPr/>
        </p:nvSpPr>
        <p:spPr>
          <a:xfrm>
            <a:off x="757694" y="5320646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2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조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4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주차 발표</a:t>
            </a:r>
            <a:endParaRPr lang="en-US" altLang="ko-KR" sz="2000" b="1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B3626-D650-47D4-9951-467FD6887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4" y="5785749"/>
            <a:ext cx="434354" cy="4343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146F4D-80EB-4C9F-BC04-C7A72FFCD0C6}"/>
              </a:ext>
            </a:extLst>
          </p:cNvPr>
          <p:cNvSpPr/>
          <p:nvPr/>
        </p:nvSpPr>
        <p:spPr>
          <a:xfrm>
            <a:off x="1192048" y="5806769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https://github.com/yourequiremorecitygas</a:t>
            </a:r>
            <a:endParaRPr lang="ko-KR" altLang="en-US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D2487C-AAAD-4906-98E7-50B2BC71D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7" y="1676067"/>
            <a:ext cx="2370318" cy="1752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FE69C6-539A-4A41-B1A1-9223C291A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5818">
            <a:off x="10680916" y="3776051"/>
            <a:ext cx="547680" cy="5476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2315AE-6FA0-4F43-AADC-E2120119F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8881817" y="3640863"/>
            <a:ext cx="547680" cy="5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4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x2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D8A3A1-063F-472E-BB1B-3CC35808DAE2}"/>
              </a:ext>
            </a:extLst>
          </p:cNvPr>
          <p:cNvGrpSpPr/>
          <p:nvPr/>
        </p:nvGrpSpPr>
        <p:grpSpPr>
          <a:xfrm>
            <a:off x="262634" y="993877"/>
            <a:ext cx="11524295" cy="5652433"/>
            <a:chOff x="266243" y="768831"/>
            <a:chExt cx="11524295" cy="56524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33360F-0595-443D-8250-C741C5D8C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8927"/>
            <a:stretch/>
          </p:blipFill>
          <p:spPr>
            <a:xfrm rot="21348417">
              <a:off x="266243" y="1008019"/>
              <a:ext cx="7658339" cy="5087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AC6FBA-A158-480B-A60D-A3BC9B208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35444">
              <a:off x="5760885" y="768831"/>
              <a:ext cx="6029653" cy="48403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C2912A-43B8-4D9A-A541-6E357685D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8204"/>
            <a:stretch/>
          </p:blipFill>
          <p:spPr>
            <a:xfrm rot="152138">
              <a:off x="2994050" y="2747898"/>
              <a:ext cx="5216556" cy="36733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A6CEDA5-6F48-47F0-AE8D-E3C733158E0F}"/>
              </a:ext>
            </a:extLst>
          </p:cNvPr>
          <p:cNvSpPr txBox="1"/>
          <p:nvPr/>
        </p:nvSpPr>
        <p:spPr>
          <a:xfrm>
            <a:off x="2004323" y="5859064"/>
            <a:ext cx="8183353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도시가스사들은 원격 검침에 대한 수요가 있다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8932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x3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601A01-8AE8-47E1-BC8A-9AF9583B957E}"/>
              </a:ext>
            </a:extLst>
          </p:cNvPr>
          <p:cNvGrpSpPr/>
          <p:nvPr/>
        </p:nvGrpSpPr>
        <p:grpSpPr>
          <a:xfrm>
            <a:off x="1727913" y="3033835"/>
            <a:ext cx="8736174" cy="790329"/>
            <a:chOff x="2850473" y="3033835"/>
            <a:chExt cx="8736174" cy="79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E36AB-F14E-4E83-B87A-DB21C5D0AB3E}"/>
                </a:ext>
              </a:extLst>
            </p:cNvPr>
            <p:cNvSpPr txBox="1"/>
            <p:nvPr/>
          </p:nvSpPr>
          <p:spPr>
            <a:xfrm>
              <a:off x="3403294" y="3167390"/>
              <a:ext cx="8183353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그럼 다 스마트 계량기 쓰지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 너희 제품을 쓰냐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6" name="Picture 2" descr="https://images.emojiterra.com/twitter/512px/1f914.png">
              <a:extLst>
                <a:ext uri="{FF2B5EF4-FFF2-40B4-BE49-F238E27FC236}">
                  <a16:creationId xmlns:a16="http://schemas.microsoft.com/office/drawing/2014/main" id="{883566CA-CBAF-4444-9C8D-6E1DCD6B9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473" y="3033835"/>
              <a:ext cx="790329" cy="79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055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x3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795A2CAD-689A-47AF-AA47-44314D2B62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142293"/>
              </p:ext>
            </p:extLst>
          </p:nvPr>
        </p:nvGraphicFramePr>
        <p:xfrm>
          <a:off x="2032000" y="1572919"/>
          <a:ext cx="8128000" cy="8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Picture 2" descr="12c1e00d2c297c704ae920ebce9f715792732ffd54597c6703568bcf66bef844_1548125655_2072.png">
            <a:hlinkClick r:id="rId9"/>
            <a:extLst>
              <a:ext uri="{FF2B5EF4-FFF2-40B4-BE49-F238E27FC236}">
                <a16:creationId xmlns:a16="http://schemas.microsoft.com/office/drawing/2014/main" id="{19957AC6-04DF-4FF7-B4C5-7B6E206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74" y="1118218"/>
            <a:ext cx="1843086" cy="4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530AB3-F557-4BD8-8D6A-A21BF18D2E1D}"/>
              </a:ext>
            </a:extLst>
          </p:cNvPr>
          <p:cNvSpPr txBox="1"/>
          <p:nvPr/>
        </p:nvSpPr>
        <p:spPr>
          <a:xfrm>
            <a:off x="2314518" y="2476412"/>
            <a:ext cx="756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</a:t>
            </a:r>
            <a:r>
              <a:rPr lang="en-US" altLang="ko-KR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AMI 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</a:t>
            </a:r>
            <a:r>
              <a:rPr lang="ko-KR" altLang="en-US" sz="3200" b="1" spc="-1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5000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투자 </a:t>
            </a:r>
            <a:r>
              <a:rPr lang="en-US" altLang="ko-KR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(2016)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513B2B-25FE-49C3-8D27-4C2AB839B22A}"/>
              </a:ext>
            </a:extLst>
          </p:cNvPr>
          <p:cNvGrpSpPr/>
          <p:nvPr/>
        </p:nvGrpSpPr>
        <p:grpSpPr>
          <a:xfrm>
            <a:off x="1593080" y="3133138"/>
            <a:ext cx="9005839" cy="3360527"/>
            <a:chOff x="1304809" y="3327750"/>
            <a:chExt cx="9005839" cy="3360527"/>
          </a:xfrm>
        </p:grpSpPr>
        <p:pic>
          <p:nvPicPr>
            <p:cNvPr id="5122" name="Picture 2" descr="ê°ì¤ ê¸°ê³ìê³ëê¸°ì ëí ì´ë¯¸ì§ ê²ìê²°ê³¼">
              <a:extLst>
                <a:ext uri="{FF2B5EF4-FFF2-40B4-BE49-F238E27FC236}">
                  <a16:creationId xmlns:a16="http://schemas.microsoft.com/office/drawing/2014/main" id="{369FD9A5-39F2-4829-873D-C7140D945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809" y="3333658"/>
              <a:ext cx="4396472" cy="335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ê°ì¤ ëì§í¸ê³ëê¸°ì ëí ì´ë¯¸ì§ ê²ìê²°ê³¼">
              <a:extLst>
                <a:ext uri="{FF2B5EF4-FFF2-40B4-BE49-F238E27FC236}">
                  <a16:creationId xmlns:a16="http://schemas.microsoft.com/office/drawing/2014/main" id="{09DABAD7-C623-407D-B9F8-E4F2BA808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176" y="3327750"/>
              <a:ext cx="4396472" cy="335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966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x3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795A2CAD-689A-47AF-AA47-44314D2B6210}"/>
              </a:ext>
            </a:extLst>
          </p:cNvPr>
          <p:cNvGraphicFramePr/>
          <p:nvPr/>
        </p:nvGraphicFramePr>
        <p:xfrm>
          <a:off x="2032000" y="1572919"/>
          <a:ext cx="8128000" cy="8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Picture 2" descr="12c1e00d2c297c704ae920ebce9f715792732ffd54597c6703568bcf66bef844_1548125655_2072.png">
            <a:hlinkClick r:id="rId9"/>
            <a:extLst>
              <a:ext uri="{FF2B5EF4-FFF2-40B4-BE49-F238E27FC236}">
                <a16:creationId xmlns:a16="http://schemas.microsoft.com/office/drawing/2014/main" id="{19957AC6-04DF-4FF7-B4C5-7B6E206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74" y="1118218"/>
            <a:ext cx="1843086" cy="4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E513B2B-25FE-49C3-8D27-4C2AB839B22A}"/>
              </a:ext>
            </a:extLst>
          </p:cNvPr>
          <p:cNvGrpSpPr/>
          <p:nvPr/>
        </p:nvGrpSpPr>
        <p:grpSpPr>
          <a:xfrm>
            <a:off x="1593080" y="3133138"/>
            <a:ext cx="9005839" cy="3360527"/>
            <a:chOff x="1304809" y="3327750"/>
            <a:chExt cx="9005839" cy="3360527"/>
          </a:xfrm>
        </p:grpSpPr>
        <p:pic>
          <p:nvPicPr>
            <p:cNvPr id="5122" name="Picture 2" descr="ê°ì¤ ê¸°ê³ìê³ëê¸°ì ëí ì´ë¯¸ì§ ê²ìê²°ê³¼">
              <a:extLst>
                <a:ext uri="{FF2B5EF4-FFF2-40B4-BE49-F238E27FC236}">
                  <a16:creationId xmlns:a16="http://schemas.microsoft.com/office/drawing/2014/main" id="{369FD9A5-39F2-4829-873D-C7140D945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809" y="3333658"/>
              <a:ext cx="4396472" cy="335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ê°ì¤ ëì§í¸ê³ëê¸°ì ëí ì´ë¯¸ì§ ê²ìê²°ê³¼">
              <a:extLst>
                <a:ext uri="{FF2B5EF4-FFF2-40B4-BE49-F238E27FC236}">
                  <a16:creationId xmlns:a16="http://schemas.microsoft.com/office/drawing/2014/main" id="{09DABAD7-C623-407D-B9F8-E4F2BA808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176" y="3327750"/>
              <a:ext cx="4396472" cy="335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B117579-DA96-4C6B-93CD-7A4B6245A83D}"/>
              </a:ext>
            </a:extLst>
          </p:cNvPr>
          <p:cNvSpPr txBox="1"/>
          <p:nvPr/>
        </p:nvSpPr>
        <p:spPr>
          <a:xfrm>
            <a:off x="3313560" y="2527738"/>
            <a:ext cx="545792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년마다 가스 </a:t>
            </a:r>
            <a:r>
              <a:rPr lang="ko-KR" altLang="en-US" sz="2800" b="1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검침기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필요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法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FCBA57-9981-47F5-B57D-88CF620A5405}"/>
              </a:ext>
            </a:extLst>
          </p:cNvPr>
          <p:cNvSpPr txBox="1"/>
          <p:nvPr/>
        </p:nvSpPr>
        <p:spPr>
          <a:xfrm>
            <a:off x="1690636" y="5892319"/>
            <a:ext cx="362759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가스사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부담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(30,000~)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C1CBAA-8C8B-4E99-A323-62B766EFEE98}"/>
              </a:ext>
            </a:extLst>
          </p:cNvPr>
          <p:cNvSpPr txBox="1"/>
          <p:nvPr/>
        </p:nvSpPr>
        <p:spPr>
          <a:xfrm>
            <a:off x="6831725" y="5892319"/>
            <a:ext cx="366807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부담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(60,000~)</a:t>
            </a:r>
          </a:p>
        </p:txBody>
      </p:sp>
    </p:spTree>
    <p:extLst>
      <p:ext uri="{BB962C8B-B14F-4D97-AF65-F5344CB8AC3E}">
        <p14:creationId xmlns:p14="http://schemas.microsoft.com/office/powerpoint/2010/main" val="380193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x4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601A01-8AE8-47E1-BC8A-9AF9583B957E}"/>
              </a:ext>
            </a:extLst>
          </p:cNvPr>
          <p:cNvGrpSpPr/>
          <p:nvPr/>
        </p:nvGrpSpPr>
        <p:grpSpPr>
          <a:xfrm>
            <a:off x="2361680" y="3033835"/>
            <a:ext cx="7468640" cy="790329"/>
            <a:chOff x="2850473" y="3033835"/>
            <a:chExt cx="7468640" cy="79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E36AB-F14E-4E83-B87A-DB21C5D0AB3E}"/>
                </a:ext>
              </a:extLst>
            </p:cNvPr>
            <p:cNvSpPr txBox="1"/>
            <p:nvPr/>
          </p:nvSpPr>
          <p:spPr>
            <a:xfrm>
              <a:off x="3403295" y="3167390"/>
              <a:ext cx="691581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그럼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너희 제품은 비용이 이득이라는 거냐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pic>
          <p:nvPicPr>
            <p:cNvPr id="1026" name="Picture 2" descr="https://images.emojiterra.com/twitter/512px/1f914.png">
              <a:extLst>
                <a:ext uri="{FF2B5EF4-FFF2-40B4-BE49-F238E27FC236}">
                  <a16:creationId xmlns:a16="http://schemas.microsoft.com/office/drawing/2014/main" id="{883566CA-CBAF-4444-9C8D-6E1DCD6B9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473" y="3033835"/>
              <a:ext cx="790329" cy="79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77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x4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AC7EC85-CB69-4C62-BC80-296B407D4FFD}"/>
              </a:ext>
            </a:extLst>
          </p:cNvPr>
          <p:cNvSpPr txBox="1"/>
          <p:nvPr/>
        </p:nvSpPr>
        <p:spPr>
          <a:xfrm>
            <a:off x="1510862" y="1101631"/>
            <a:ext cx="9170276" cy="106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대량으로 물건을 찍어내는 것은 아니기 때문에</a:t>
            </a:r>
            <a:r>
              <a:rPr lang="en-US" altLang="ko-KR" sz="24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단정지을 수는 없다</a:t>
            </a:r>
            <a:r>
              <a:rPr lang="en-US" altLang="ko-KR" sz="24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</a:t>
            </a:r>
            <a:r>
              <a:rPr lang="en-US" altLang="ko-KR" sz="20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시스템과 스마트 시스템 사이에 선택지가 하나 추가 될 수 있다</a:t>
            </a:r>
            <a:r>
              <a:rPr lang="en-US" altLang="ko-KR" sz="20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0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4FE40DC-1F9A-4C90-BD9C-0748F2590A87}"/>
              </a:ext>
            </a:extLst>
          </p:cNvPr>
          <p:cNvSpPr/>
          <p:nvPr/>
        </p:nvSpPr>
        <p:spPr>
          <a:xfrm>
            <a:off x="990254" y="2460685"/>
            <a:ext cx="2465200" cy="1207572"/>
          </a:xfrm>
          <a:prstGeom prst="roundRect">
            <a:avLst/>
          </a:prstGeom>
          <a:solidFill>
            <a:schemeClr val="bg1">
              <a:lumMod val="85000"/>
              <a:alpha val="27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미적용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D822F85-EA6F-4DE9-9392-87F957613E94}"/>
              </a:ext>
            </a:extLst>
          </p:cNvPr>
          <p:cNvSpPr/>
          <p:nvPr/>
        </p:nvSpPr>
        <p:spPr>
          <a:xfrm>
            <a:off x="3577215" y="2763133"/>
            <a:ext cx="987136" cy="60267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3044661-5821-4B00-8945-4AEAB8E0A41D}"/>
              </a:ext>
            </a:extLst>
          </p:cNvPr>
          <p:cNvSpPr/>
          <p:nvPr/>
        </p:nvSpPr>
        <p:spPr>
          <a:xfrm>
            <a:off x="4686112" y="2460683"/>
            <a:ext cx="2919844" cy="12075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자동원격검침</a:t>
            </a:r>
            <a:r>
              <a:rPr lang="en-US" altLang="ko-KR" sz="2800" b="1" spc="-15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(AMR)</a:t>
            </a:r>
            <a:endParaRPr lang="ko-KR" altLang="en-US" sz="2800" b="1" spc="-15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4B334F6-816A-4D3F-BC9F-7E5D522C7486}"/>
              </a:ext>
            </a:extLst>
          </p:cNvPr>
          <p:cNvSpPr/>
          <p:nvPr/>
        </p:nvSpPr>
        <p:spPr>
          <a:xfrm>
            <a:off x="7727718" y="2763134"/>
            <a:ext cx="987136" cy="60267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C3005EA-2D78-4262-ABAA-43EA8A3D706E}"/>
              </a:ext>
            </a:extLst>
          </p:cNvPr>
          <p:cNvSpPr/>
          <p:nvPr/>
        </p:nvSpPr>
        <p:spPr>
          <a:xfrm>
            <a:off x="8808373" y="2460685"/>
            <a:ext cx="2829442" cy="1207572"/>
          </a:xfrm>
          <a:prstGeom prst="roundRect">
            <a:avLst/>
          </a:prstGeom>
          <a:solidFill>
            <a:schemeClr val="bg1">
              <a:lumMod val="85000"/>
              <a:alpha val="27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 err="1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지능형원격검침</a:t>
            </a:r>
            <a:r>
              <a:rPr lang="en-US" altLang="ko-KR" sz="2800" b="1" spc="-15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(AMI)</a:t>
            </a:r>
            <a:endParaRPr lang="ko-KR" altLang="en-US" sz="2800" b="1" spc="-15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7F6A417-3A60-4709-92B4-BF1004F5FB88}"/>
              </a:ext>
            </a:extLst>
          </p:cNvPr>
          <p:cNvSpPr/>
          <p:nvPr/>
        </p:nvSpPr>
        <p:spPr>
          <a:xfrm>
            <a:off x="990254" y="4410094"/>
            <a:ext cx="2465200" cy="2005444"/>
          </a:xfrm>
          <a:prstGeom prst="ellipse">
            <a:avLst/>
          </a:prstGeom>
          <a:solidFill>
            <a:schemeClr val="bg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기계식</a:t>
            </a:r>
            <a:endParaRPr lang="en-US" altLang="ko-KR" sz="2800" b="1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D07EDDC-A299-40A2-A8D9-064D11397AD9}"/>
              </a:ext>
            </a:extLst>
          </p:cNvPr>
          <p:cNvSpPr/>
          <p:nvPr/>
        </p:nvSpPr>
        <p:spPr>
          <a:xfrm>
            <a:off x="4913434" y="4410094"/>
            <a:ext cx="2465200" cy="20054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기계식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</a:t>
            </a: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C5C9DF4-7734-49E5-ACDF-63CE4EF40160}"/>
              </a:ext>
            </a:extLst>
          </p:cNvPr>
          <p:cNvSpPr/>
          <p:nvPr/>
        </p:nvSpPr>
        <p:spPr>
          <a:xfrm>
            <a:off x="8990494" y="4410094"/>
            <a:ext cx="2465200" cy="2005444"/>
          </a:xfrm>
          <a:prstGeom prst="ellipse">
            <a:avLst/>
          </a:prstGeom>
          <a:solidFill>
            <a:schemeClr val="bg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스마트</a:t>
            </a:r>
            <a:endParaRPr lang="en-US" altLang="ko-KR" sz="2800" b="1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A4F64527-9F5A-44FD-BFF7-3B3DB57D8316}"/>
              </a:ext>
            </a:extLst>
          </p:cNvPr>
          <p:cNvSpPr/>
          <p:nvPr/>
        </p:nvSpPr>
        <p:spPr>
          <a:xfrm>
            <a:off x="1843586" y="3778475"/>
            <a:ext cx="758536" cy="467591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화살표: 위쪽 32">
            <a:extLst>
              <a:ext uri="{FF2B5EF4-FFF2-40B4-BE49-F238E27FC236}">
                <a16:creationId xmlns:a16="http://schemas.microsoft.com/office/drawing/2014/main" id="{F714756D-6CFB-4B46-9751-6C7F8E2A7A9D}"/>
              </a:ext>
            </a:extLst>
          </p:cNvPr>
          <p:cNvSpPr/>
          <p:nvPr/>
        </p:nvSpPr>
        <p:spPr>
          <a:xfrm>
            <a:off x="5766766" y="3778474"/>
            <a:ext cx="758536" cy="467591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A94904B0-B9C0-47D0-A541-6A90A45CEE07}"/>
              </a:ext>
            </a:extLst>
          </p:cNvPr>
          <p:cNvSpPr/>
          <p:nvPr/>
        </p:nvSpPr>
        <p:spPr>
          <a:xfrm>
            <a:off x="9843826" y="3838963"/>
            <a:ext cx="758536" cy="467591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71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x5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601A01-8AE8-47E1-BC8A-9AF9583B957E}"/>
              </a:ext>
            </a:extLst>
          </p:cNvPr>
          <p:cNvGrpSpPr/>
          <p:nvPr/>
        </p:nvGrpSpPr>
        <p:grpSpPr>
          <a:xfrm>
            <a:off x="1683083" y="3033835"/>
            <a:ext cx="8825834" cy="790329"/>
            <a:chOff x="2850473" y="3033835"/>
            <a:chExt cx="8825834" cy="79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E36AB-F14E-4E83-B87A-DB21C5D0AB3E}"/>
                </a:ext>
              </a:extLst>
            </p:cNvPr>
            <p:cNvSpPr txBox="1"/>
            <p:nvPr/>
          </p:nvSpPr>
          <p:spPr>
            <a:xfrm>
              <a:off x="3403295" y="3167390"/>
              <a:ext cx="8273012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선택지가 있더라도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너희 것을 선택할 이유가 있냐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pic>
          <p:nvPicPr>
            <p:cNvPr id="1026" name="Picture 2" descr="https://images.emojiterra.com/twitter/512px/1f914.png">
              <a:extLst>
                <a:ext uri="{FF2B5EF4-FFF2-40B4-BE49-F238E27FC236}">
                  <a16:creationId xmlns:a16="http://schemas.microsoft.com/office/drawing/2014/main" id="{883566CA-CBAF-4444-9C8D-6E1DCD6B9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473" y="3033835"/>
              <a:ext cx="790329" cy="79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78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x5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13B8BC-A3F2-46AF-981C-7AC32C675793}"/>
              </a:ext>
            </a:extLst>
          </p:cNvPr>
          <p:cNvGrpSpPr/>
          <p:nvPr/>
        </p:nvGrpSpPr>
        <p:grpSpPr>
          <a:xfrm>
            <a:off x="1510862" y="1861109"/>
            <a:ext cx="9170276" cy="3135782"/>
            <a:chOff x="1510862" y="1646184"/>
            <a:chExt cx="9170276" cy="31357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3E50622-C7EB-40AF-92AC-297B8877F142}"/>
                </a:ext>
              </a:extLst>
            </p:cNvPr>
            <p:cNvGrpSpPr/>
            <p:nvPr/>
          </p:nvGrpSpPr>
          <p:grpSpPr>
            <a:xfrm>
              <a:off x="2256050" y="1646184"/>
              <a:ext cx="7679900" cy="2048202"/>
              <a:chOff x="2054621" y="1446488"/>
              <a:chExt cx="7679900" cy="2048202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667DA14-5B57-4809-BE08-66B22A713681}"/>
                  </a:ext>
                </a:extLst>
              </p:cNvPr>
              <p:cNvSpPr/>
              <p:nvPr/>
            </p:nvSpPr>
            <p:spPr>
              <a:xfrm>
                <a:off x="2054621" y="1489245"/>
                <a:ext cx="2465200" cy="20054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AMI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endParaRPr lang="en-US" altLang="ko-KR" sz="2800" b="1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algn="ctr"/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시스템 </a:t>
                </a:r>
                <a:endParaRPr lang="en-US" altLang="ko-KR" sz="2800" b="1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algn="ctr"/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구축</a:t>
                </a:r>
              </a:p>
            </p:txBody>
          </p:sp>
          <p:sp>
            <p:nvSpPr>
              <p:cNvPr id="24" name="화살표: 위쪽 23">
                <a:extLst>
                  <a:ext uri="{FF2B5EF4-FFF2-40B4-BE49-F238E27FC236}">
                    <a16:creationId xmlns:a16="http://schemas.microsoft.com/office/drawing/2014/main" id="{E27EC960-9C1D-4732-A5BF-D20087D7D5CA}"/>
                  </a:ext>
                </a:extLst>
              </p:cNvPr>
              <p:cNvSpPr/>
              <p:nvPr/>
            </p:nvSpPr>
            <p:spPr>
              <a:xfrm rot="5400000">
                <a:off x="5515303" y="1439202"/>
                <a:ext cx="758536" cy="2105532"/>
              </a:xfrm>
              <a:prstGeom prst="up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C5BFBC0-FF44-42D3-803E-B2DC53589A7E}"/>
                  </a:ext>
                </a:extLst>
              </p:cNvPr>
              <p:cNvSpPr/>
              <p:nvPr/>
            </p:nvSpPr>
            <p:spPr>
              <a:xfrm>
                <a:off x="7269321" y="1446488"/>
                <a:ext cx="2465200" cy="200544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03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원격검침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73227B-C527-4997-8D04-28DEE9AA3020}"/>
                </a:ext>
              </a:extLst>
            </p:cNvPr>
            <p:cNvSpPr txBox="1"/>
            <p:nvPr/>
          </p:nvSpPr>
          <p:spPr>
            <a:xfrm>
              <a:off x="1510862" y="4105434"/>
              <a:ext cx="9170276" cy="67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현 시스템 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 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진짜 필요한 기능만 구현한 것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14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x5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670F0CA-5573-4910-B4E4-13256345B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97" t="1200" b="5773"/>
          <a:stretch/>
        </p:blipFill>
        <p:spPr>
          <a:xfrm>
            <a:off x="332906" y="1553387"/>
            <a:ext cx="4901050" cy="477490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AC5074-1671-4556-B3BD-674BF99E46AA}"/>
              </a:ext>
            </a:extLst>
          </p:cNvPr>
          <p:cNvGrpSpPr/>
          <p:nvPr/>
        </p:nvGrpSpPr>
        <p:grpSpPr>
          <a:xfrm>
            <a:off x="5467333" y="938954"/>
            <a:ext cx="6391761" cy="2869474"/>
            <a:chOff x="5467333" y="1234059"/>
            <a:chExt cx="6391761" cy="286947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717516-AB72-42ED-AF02-9681729D7B47}"/>
                </a:ext>
              </a:extLst>
            </p:cNvPr>
            <p:cNvSpPr txBox="1"/>
            <p:nvPr/>
          </p:nvSpPr>
          <p:spPr>
            <a:xfrm>
              <a:off x="5467333" y="1234059"/>
              <a:ext cx="3939426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도시가스사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공급사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입장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EA7E7B-2977-41F2-BAED-A398CE779577}"/>
                </a:ext>
              </a:extLst>
            </p:cNvPr>
            <p:cNvSpPr txBox="1"/>
            <p:nvPr/>
          </p:nvSpPr>
          <p:spPr>
            <a:xfrm>
              <a:off x="5467333" y="1848492"/>
              <a:ext cx="6391761" cy="225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-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가스 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AMR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시스템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도입 가능</a:t>
              </a:r>
              <a:endParaRPr lang="en-US" altLang="ko-KR" sz="24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-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원격검침 시행으로 고의 체납 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미수금 징수 용의</a:t>
              </a:r>
              <a:endParaRPr lang="en-US" altLang="ko-KR" sz="24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-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원격지시부에 비해 호환성이 뛰어남</a:t>
              </a:r>
              <a:endParaRPr lang="en-US" altLang="ko-KR" sz="24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-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민원 감소 </a:t>
              </a:r>
              <a:r>
                <a:rPr lang="en-US" altLang="ko-KR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사진을 통해 소비자 분쟁 해결가능</a:t>
              </a:r>
              <a:r>
                <a:rPr lang="en-US" altLang="ko-KR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9B2EBB-98ED-40A2-81ED-F638EA9E82BA}"/>
              </a:ext>
            </a:extLst>
          </p:cNvPr>
          <p:cNvGrpSpPr/>
          <p:nvPr/>
        </p:nvGrpSpPr>
        <p:grpSpPr>
          <a:xfrm>
            <a:off x="5467332" y="4439871"/>
            <a:ext cx="6391761" cy="1755972"/>
            <a:chOff x="5467332" y="4103836"/>
            <a:chExt cx="6391761" cy="17559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96EFC4-3763-4FBF-950E-B5AA18C0C93A}"/>
                </a:ext>
              </a:extLst>
            </p:cNvPr>
            <p:cNvSpPr txBox="1"/>
            <p:nvPr/>
          </p:nvSpPr>
          <p:spPr>
            <a:xfrm>
              <a:off x="5467333" y="4103836"/>
              <a:ext cx="3151150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소비자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입장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DBCAEE-4ED5-4101-A03B-1FC310D9A4C8}"/>
                </a:ext>
              </a:extLst>
            </p:cNvPr>
            <p:cNvSpPr txBox="1"/>
            <p:nvPr/>
          </p:nvSpPr>
          <p:spPr>
            <a:xfrm>
              <a:off x="5467332" y="4712763"/>
              <a:ext cx="6391761" cy="114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-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자가 검침 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 (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원격 검침 가능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- 5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년마다 교체비용 부담 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 ( 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 </a:t>
              </a:r>
              <a:r>
                <a:rPr lang="ko-KR" altLang="en-US" sz="2400" b="1" spc="-1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검침기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9022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추가 피드백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EBA7C66-731D-443C-B88C-3AF06F7F923F}"/>
              </a:ext>
            </a:extLst>
          </p:cNvPr>
          <p:cNvGrpSpPr/>
          <p:nvPr/>
        </p:nvGrpSpPr>
        <p:grpSpPr>
          <a:xfrm>
            <a:off x="566283" y="1499921"/>
            <a:ext cx="6867797" cy="790329"/>
            <a:chOff x="2850473" y="3033835"/>
            <a:chExt cx="6867797" cy="7903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E19C6-A163-43A2-8259-80B150E7B993}"/>
                </a:ext>
              </a:extLst>
            </p:cNvPr>
            <p:cNvSpPr txBox="1"/>
            <p:nvPr/>
          </p:nvSpPr>
          <p:spPr>
            <a:xfrm>
              <a:off x="3403295" y="3167390"/>
              <a:ext cx="6314975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다른 집에 모듈을 붙이면 어떻게 하냐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pic>
          <p:nvPicPr>
            <p:cNvPr id="29" name="Picture 2" descr="https://images.emojiterra.com/twitter/512px/1f914.png">
              <a:extLst>
                <a:ext uri="{FF2B5EF4-FFF2-40B4-BE49-F238E27FC236}">
                  <a16:creationId xmlns:a16="http://schemas.microsoft.com/office/drawing/2014/main" id="{49700DFD-84E1-4571-9A5B-B1AD285B5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473" y="3033835"/>
              <a:ext cx="790329" cy="79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044449A-E029-42F6-96AC-CE803D7C69F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05" y="2921890"/>
            <a:ext cx="4424078" cy="207378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6412978-7661-4361-8B25-E2A104B317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t="7431" r="11521" b="58785"/>
          <a:stretch/>
        </p:blipFill>
        <p:spPr>
          <a:xfrm>
            <a:off x="6152785" y="3397469"/>
            <a:ext cx="5460551" cy="11640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F24A87-D35D-43C6-AFD3-653BDE095FB4}"/>
              </a:ext>
            </a:extLst>
          </p:cNvPr>
          <p:cNvSpPr/>
          <p:nvPr/>
        </p:nvSpPr>
        <p:spPr>
          <a:xfrm>
            <a:off x="2175641" y="3429000"/>
            <a:ext cx="2238704" cy="20757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62DA833-B2E7-4C78-B800-64D9EB172622}"/>
              </a:ext>
            </a:extLst>
          </p:cNvPr>
          <p:cNvSpPr/>
          <p:nvPr/>
        </p:nvSpPr>
        <p:spPr>
          <a:xfrm>
            <a:off x="4424855" y="3394841"/>
            <a:ext cx="1723697" cy="1166649"/>
          </a:xfrm>
          <a:custGeom>
            <a:avLst/>
            <a:gdLst>
              <a:gd name="connsiteX0" fmla="*/ 0 w 1723697"/>
              <a:gd name="connsiteY0" fmla="*/ 0 h 1166649"/>
              <a:gd name="connsiteX1" fmla="*/ 1723697 w 1723697"/>
              <a:gd name="connsiteY1" fmla="*/ 0 h 1166649"/>
              <a:gd name="connsiteX2" fmla="*/ 1723697 w 1723697"/>
              <a:gd name="connsiteY2" fmla="*/ 1166649 h 1166649"/>
              <a:gd name="connsiteX3" fmla="*/ 10511 w 1723697"/>
              <a:gd name="connsiteY3" fmla="*/ 252249 h 1166649"/>
              <a:gd name="connsiteX4" fmla="*/ 0 w 1723697"/>
              <a:gd name="connsiteY4" fmla="*/ 0 h 116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3697" h="1166649">
                <a:moveTo>
                  <a:pt x="0" y="0"/>
                </a:moveTo>
                <a:lnTo>
                  <a:pt x="1723697" y="0"/>
                </a:lnTo>
                <a:lnTo>
                  <a:pt x="1723697" y="1166649"/>
                </a:lnTo>
                <a:lnTo>
                  <a:pt x="10511" y="252249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64A85C-312A-4FDC-B922-0F125FE9B66F}"/>
              </a:ext>
            </a:extLst>
          </p:cNvPr>
          <p:cNvSpPr txBox="1"/>
          <p:nvPr/>
        </p:nvSpPr>
        <p:spPr>
          <a:xfrm>
            <a:off x="1510862" y="5200528"/>
            <a:ext cx="9170276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계량기 고유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사진으로 찍을 수 있음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595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1019654" y="1556058"/>
            <a:ext cx="873252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제품을 선택해야 하는가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사항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진행 계획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진행 상황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32AF5A-96E2-4F84-9E9E-2457D8E0B579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41642E-1314-4685-977D-5AD7AB04F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1C69B9-BA04-4CBF-88E7-D2AB8DAAD73E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순서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306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79207-1A35-4518-909D-004B95F8F6A8}"/>
              </a:ext>
            </a:extLst>
          </p:cNvPr>
          <p:cNvSpPr txBox="1"/>
          <p:nvPr/>
        </p:nvSpPr>
        <p:spPr>
          <a:xfrm>
            <a:off x="990254" y="3167390"/>
            <a:ext cx="10647561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서버에 웹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구현 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82FEA3-7077-48B6-85F7-8B0D7A76E1B7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43AF39-A544-4CC8-82BA-17B14F686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6B898D-F152-4AD3-A60E-C8C0A63CFB5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주요 변경사항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59C5C9-F419-459F-BF34-A0B05E44A6A9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08DBC82-4F6E-4EAE-AEED-8D0A2F03435C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6ECF7D9-A94E-4F40-92EF-4EB09A64B1BA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4AB3AD1-281C-458A-B009-766B738E00C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F094D32-1320-4DDD-A1B1-000B4D7C1F53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F879A9C-4BB5-4BE6-8AC6-15A43344F55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06E75B2-E306-427F-B16C-4BC182BBDDB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514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CC458B8-047D-485D-8A38-0C6DCCA3DAB2}"/>
              </a:ext>
            </a:extLst>
          </p:cNvPr>
          <p:cNvGrpSpPr/>
          <p:nvPr/>
        </p:nvGrpSpPr>
        <p:grpSpPr>
          <a:xfrm>
            <a:off x="884394" y="1852516"/>
            <a:ext cx="7007732" cy="3927750"/>
            <a:chOff x="520935" y="1757926"/>
            <a:chExt cx="7007732" cy="39277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209E0B-9C17-4F1E-B759-00796EAB7D73}"/>
                </a:ext>
              </a:extLst>
            </p:cNvPr>
            <p:cNvSpPr txBox="1"/>
            <p:nvPr/>
          </p:nvSpPr>
          <p:spPr>
            <a:xfrm>
              <a:off x="520936" y="1833279"/>
              <a:ext cx="1880488" cy="5232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공통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AA8E9E-D355-47EC-8CC3-EED4D3B8E4F3}"/>
                </a:ext>
              </a:extLst>
            </p:cNvPr>
            <p:cNvSpPr txBox="1"/>
            <p:nvPr/>
          </p:nvSpPr>
          <p:spPr>
            <a:xfrm>
              <a:off x="520935" y="2974454"/>
              <a:ext cx="188048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김성민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6C02D2-4C06-483F-A2C5-D39A1B540CA8}"/>
                </a:ext>
              </a:extLst>
            </p:cNvPr>
            <p:cNvSpPr/>
            <p:nvPr/>
          </p:nvSpPr>
          <p:spPr>
            <a:xfrm>
              <a:off x="2605243" y="1757926"/>
              <a:ext cx="4923424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수집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</a:t>
              </a:r>
              <a:r>
                <a:rPr lang="ko-KR" altLang="en-US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DC4A0-B7B8-4781-8F99-041656E37D51}"/>
                </a:ext>
              </a:extLst>
            </p:cNvPr>
            <p:cNvSpPr txBox="1"/>
            <p:nvPr/>
          </p:nvSpPr>
          <p:spPr>
            <a:xfrm>
              <a:off x="520935" y="4050712"/>
              <a:ext cx="1880488" cy="5232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홍성현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6190F-1A26-40DA-B308-F5DD814E5C0D}"/>
                </a:ext>
              </a:extLst>
            </p:cNvPr>
            <p:cNvSpPr txBox="1"/>
            <p:nvPr/>
          </p:nvSpPr>
          <p:spPr>
            <a:xfrm>
              <a:off x="520935" y="5162456"/>
              <a:ext cx="1880488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이승현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C9688BB-A840-43DF-AA13-AC6879CC8EC4}"/>
                </a:ext>
              </a:extLst>
            </p:cNvPr>
            <p:cNvSpPr/>
            <p:nvPr/>
          </p:nvSpPr>
          <p:spPr>
            <a:xfrm>
              <a:off x="2605243" y="3047163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처리서버 및 결과서버 구현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2E747F-2295-4293-AB9B-E47733AE4752}"/>
                </a:ext>
              </a:extLst>
            </p:cNvPr>
            <p:cNvSpPr/>
            <p:nvPr/>
          </p:nvSpPr>
          <p:spPr>
            <a:xfrm>
              <a:off x="2605243" y="4112267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광학 문자 인식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(OCR)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49289-8922-4B32-9E58-3799ED137706}"/>
                </a:ext>
              </a:extLst>
            </p:cNvPr>
            <p:cNvSpPr/>
            <p:nvPr/>
          </p:nvSpPr>
          <p:spPr>
            <a:xfrm>
              <a:off x="2605243" y="5121358"/>
              <a:ext cx="4923424" cy="50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설계 및 제작 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코딩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F0A0A2-5B15-4A99-B787-54D88AC49531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F2DAA4-32B7-439C-8685-4DC452D8F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9CDF88-F021-401B-9DC6-816153BC91C5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업무 분담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0FBBDD-4C1D-4329-8E7A-41AC1605928B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7E5AA1-D045-4C04-A401-FB11C5952B83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632642B-E84B-4F4A-9613-06E36975DD5D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7912FE6-816C-4A77-8EDE-72DA1B77DE5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24BCE35-1549-4CE4-9EAF-0D402CEB8182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489C889-8634-4EB3-90DC-C0DE6F5F1FB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4447970-898A-485F-845E-9D2D62324C4E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72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0224B2-AA7E-4AC9-9E3C-0CBF59979FD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1F7A7A-45CA-465B-92EE-FAFC5C7A4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8C38F-93F0-44C9-96DD-1A088949762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계획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AFC20D-97CC-4E29-AC6F-620F195A4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12843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5D51723-5CCB-4B20-926B-6C93871C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1544935"/>
            <a:ext cx="6715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8E0AEB-D43E-4191-88F5-78D3D1177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38649"/>
              </p:ext>
            </p:extLst>
          </p:nvPr>
        </p:nvGraphicFramePr>
        <p:xfrm>
          <a:off x="531313" y="2268707"/>
          <a:ext cx="11099032" cy="4254352"/>
        </p:xfrm>
        <a:graphic>
          <a:graphicData uri="http://schemas.openxmlformats.org/drawingml/2006/table">
            <a:tbl>
              <a:tblPr/>
              <a:tblGrid>
                <a:gridCol w="2965395">
                  <a:extLst>
                    <a:ext uri="{9D8B030D-6E8A-4147-A177-3AD203B41FA5}">
                      <a16:colId xmlns:a16="http://schemas.microsoft.com/office/drawing/2014/main" val="1748702594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4997158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51793862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09620330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011186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622256286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881976499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6741594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942276397"/>
                    </a:ext>
                  </a:extLst>
                </a:gridCol>
                <a:gridCol w="525300">
                  <a:extLst>
                    <a:ext uri="{9D8B030D-6E8A-4147-A177-3AD203B41FA5}">
                      <a16:colId xmlns:a16="http://schemas.microsoft.com/office/drawing/2014/main" val="4248594400"/>
                    </a:ext>
                  </a:extLst>
                </a:gridCol>
                <a:gridCol w="491409">
                  <a:extLst>
                    <a:ext uri="{9D8B030D-6E8A-4147-A177-3AD203B41FA5}">
                      <a16:colId xmlns:a16="http://schemas.microsoft.com/office/drawing/2014/main" val="367559713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59909684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55312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35872930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85165143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50836819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079413721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제안서 작성 및 발표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모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</a:t>
                      </a: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트</a:t>
                      </a:r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말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49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프로젝트 계획 개선 </a:t>
                      </a:r>
                      <a:endParaRPr lang="ko-KR" altLang="en-US" sz="1200" b="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및 제안서 수정</a:t>
                      </a:r>
                      <a:endParaRPr lang="ko-KR" altLang="en-US" sz="1200" b="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49167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학습 데이터 수집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6830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학습 데이터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전처리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15277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하드웨어 설계 및 부품 구매</a:t>
                      </a:r>
                      <a:b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</a:b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리비전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 포함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5837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결과서버와 처리서버 통신 프로토콜 설계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8897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 구축 및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 표시 기능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542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(OCR)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11539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카메라 기능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(Camera + LED)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1202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처리서버 구축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14515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E3A6A3-ED6B-4A53-AAC4-13EC8ACBC23F}"/>
              </a:ext>
            </a:extLst>
          </p:cNvPr>
          <p:cNvSpPr/>
          <p:nvPr/>
        </p:nvSpPr>
        <p:spPr>
          <a:xfrm>
            <a:off x="4520415" y="1624405"/>
            <a:ext cx="505610" cy="4898654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FA1A93-6AAF-4F3B-BC72-1D9B0512ACFA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C86E2A-B9D8-4B25-BC09-90B5C8583C8B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9A21F5-3FAA-41CF-909C-7E21DA32523F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03827C-0C5F-40C8-8E9A-0CC29DF37F53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7B347C2-30B7-46A6-B5F0-45771B2E0C6A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0777409-BA5B-4860-82A7-BBDA1274C03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AF7FD33-E8DF-4EF6-987F-37D2D24D7748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896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0224B2-AA7E-4AC9-9E3C-0CBF59979FD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1F7A7A-45CA-465B-92EE-FAFC5C7A4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8C38F-93F0-44C9-96DD-1A088949762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계획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AFC20D-97CC-4E29-AC6F-620F195A4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049774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5D51723-5CCB-4B20-926B-6C93871C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1544935"/>
            <a:ext cx="6715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8E0AEB-D43E-4191-88F5-78D3D1177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591137"/>
              </p:ext>
            </p:extLst>
          </p:nvPr>
        </p:nvGraphicFramePr>
        <p:xfrm>
          <a:off x="531313" y="2268707"/>
          <a:ext cx="11099032" cy="2736962"/>
        </p:xfrm>
        <a:graphic>
          <a:graphicData uri="http://schemas.openxmlformats.org/drawingml/2006/table">
            <a:tbl>
              <a:tblPr/>
              <a:tblGrid>
                <a:gridCol w="2965395">
                  <a:extLst>
                    <a:ext uri="{9D8B030D-6E8A-4147-A177-3AD203B41FA5}">
                      <a16:colId xmlns:a16="http://schemas.microsoft.com/office/drawing/2014/main" val="1748702594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4997158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51793862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09620330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011186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622256286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881976499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6741594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942276397"/>
                    </a:ext>
                  </a:extLst>
                </a:gridCol>
                <a:gridCol w="525300">
                  <a:extLst>
                    <a:ext uri="{9D8B030D-6E8A-4147-A177-3AD203B41FA5}">
                      <a16:colId xmlns:a16="http://schemas.microsoft.com/office/drawing/2014/main" val="4248594400"/>
                    </a:ext>
                  </a:extLst>
                </a:gridCol>
                <a:gridCol w="491409">
                  <a:extLst>
                    <a:ext uri="{9D8B030D-6E8A-4147-A177-3AD203B41FA5}">
                      <a16:colId xmlns:a16="http://schemas.microsoft.com/office/drawing/2014/main" val="367559713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59909684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55312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35872930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85165143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50836819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079413721"/>
                    </a:ext>
                  </a:extLst>
                </a:gridCol>
              </a:tblGrid>
              <a:tr h="255961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서버간 비동기 통신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t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 fontAlgn="t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모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</a:t>
                      </a: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트</a:t>
                      </a:r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말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241505"/>
                  </a:ext>
                </a:extLst>
              </a:tr>
              <a:tr h="255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5767737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 정확도 향상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245422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서버에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OCR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기능 탑재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6736407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 개선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마감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160621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관리페이지 구축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87024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처리서버간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통신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823650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최종발표 준비 및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통합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158503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AAB249-4041-4E3D-B7EC-44732050CF56}"/>
              </a:ext>
            </a:extLst>
          </p:cNvPr>
          <p:cNvSpPr/>
          <p:nvPr/>
        </p:nvSpPr>
        <p:spPr>
          <a:xfrm>
            <a:off x="4528969" y="1624405"/>
            <a:ext cx="505610" cy="3381264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91E963-49ED-4BEB-88F6-F4202C14D67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5E0B489-FB09-40B7-8853-93A67D61561C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3505797-502D-4929-B9C1-569B2D07AD68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8DAAE42-27AE-4708-946A-177ED1F02488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6B18440-5F64-4507-AF32-86F88BEBD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D41D7A-2337-44F1-8714-A79653C6E3F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3EB8B31-41BA-460D-B4DF-54D0ECABC18E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681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951531" cy="356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603A-B581-4E56-A0FC-51B8A3A4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356" y="0"/>
            <a:ext cx="5150644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120108-7108-4964-83AA-0DF03EAD78B7}"/>
              </a:ext>
            </a:extLst>
          </p:cNvPr>
          <p:cNvGrpSpPr/>
          <p:nvPr/>
        </p:nvGrpSpPr>
        <p:grpSpPr>
          <a:xfrm>
            <a:off x="566283" y="1644549"/>
            <a:ext cx="5067665" cy="1290070"/>
            <a:chOff x="2099879" y="4254803"/>
            <a:chExt cx="5067665" cy="12900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2C77AD1-DD5D-4E86-BF44-DFB79E9AF3BA}"/>
                </a:ext>
              </a:extLst>
            </p:cNvPr>
            <p:cNvSpPr/>
            <p:nvPr/>
          </p:nvSpPr>
          <p:spPr>
            <a:xfrm>
              <a:off x="2099879" y="5083208"/>
              <a:ext cx="4065537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fontAlgn="ctr"/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2.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학습데이터 수집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약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400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A62979-156E-4891-AE14-0D2C464ED031}"/>
                </a:ext>
              </a:extLst>
            </p:cNvPr>
            <p:cNvSpPr/>
            <p:nvPr/>
          </p:nvSpPr>
          <p:spPr>
            <a:xfrm>
              <a:off x="2099879" y="4254803"/>
              <a:ext cx="5067665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 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프로젝트 계획 개선 및 제안서 수정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AAE9B9-1306-430E-947A-6F6959D8374F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1FBF54F-E606-4745-967C-F9D253961B60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E7B442B-86FD-4A30-8AB1-A72D22C39E31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9A34CBB-6A3C-4760-B77C-E93DAEA40F3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006CF63-16A7-4585-81AA-2697106D2B9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52C11A0-1DF2-40A1-BD6F-A0DBE43181F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DA4FAD3-6E44-4C89-892A-5DC32048C51E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5453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951531" cy="356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E1894F-42BC-46C3-A81D-F142A40287A6}"/>
              </a:ext>
            </a:extLst>
          </p:cNvPr>
          <p:cNvGrpSpPr/>
          <p:nvPr/>
        </p:nvGrpSpPr>
        <p:grpSpPr>
          <a:xfrm>
            <a:off x="566283" y="1644549"/>
            <a:ext cx="5067665" cy="1290070"/>
            <a:chOff x="2099879" y="4254803"/>
            <a:chExt cx="5067665" cy="129007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8447D21-A642-4E8A-BE92-C0CCAD36284C}"/>
                </a:ext>
              </a:extLst>
            </p:cNvPr>
            <p:cNvSpPr/>
            <p:nvPr/>
          </p:nvSpPr>
          <p:spPr>
            <a:xfrm>
              <a:off x="2099879" y="5083208"/>
              <a:ext cx="4065537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fontAlgn="ctr"/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2.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학습데이터 수집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약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400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40514-F606-4D5F-9333-9F7CF0FEBF03}"/>
                </a:ext>
              </a:extLst>
            </p:cNvPr>
            <p:cNvSpPr/>
            <p:nvPr/>
          </p:nvSpPr>
          <p:spPr>
            <a:xfrm>
              <a:off x="2099879" y="4254803"/>
              <a:ext cx="5067665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 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프로젝트 계획 개선 및 제안서 수정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771EA99-2D5A-4CCF-A525-A6808E613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AD3491-D8EE-49FA-BE93-08891723A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908" y="3427625"/>
            <a:ext cx="6111091" cy="342900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93754E-B55B-40F8-AD47-358A72A8A0A0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2729A66-3530-4912-AB54-E1CB84E4B956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953DB85-BAD5-471F-A7A2-DCD1EB25E543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21917E0-014B-45F2-80F3-04B764ED7B0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AB4288E-B510-493A-A287-30CEAE8620DF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14F94CB-0926-43EC-9BFD-0A5F6D2156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5EE39CE-8AD1-41ED-9BD1-6EE8F154C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69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951531" cy="356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E1894F-42BC-46C3-A81D-F142A40287A6}"/>
              </a:ext>
            </a:extLst>
          </p:cNvPr>
          <p:cNvGrpSpPr/>
          <p:nvPr/>
        </p:nvGrpSpPr>
        <p:grpSpPr>
          <a:xfrm>
            <a:off x="566283" y="1644549"/>
            <a:ext cx="5067665" cy="1290070"/>
            <a:chOff x="2099879" y="4254803"/>
            <a:chExt cx="5067665" cy="129007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8447D21-A642-4E8A-BE92-C0CCAD36284C}"/>
                </a:ext>
              </a:extLst>
            </p:cNvPr>
            <p:cNvSpPr/>
            <p:nvPr/>
          </p:nvSpPr>
          <p:spPr>
            <a:xfrm>
              <a:off x="2099879" y="5083208"/>
              <a:ext cx="4065537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fontAlgn="ctr"/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2.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학습데이터 수집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약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400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40514-F606-4D5F-9333-9F7CF0FEBF03}"/>
                </a:ext>
              </a:extLst>
            </p:cNvPr>
            <p:cNvSpPr/>
            <p:nvPr/>
          </p:nvSpPr>
          <p:spPr>
            <a:xfrm>
              <a:off x="2099879" y="4254803"/>
              <a:ext cx="5067665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 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프로젝트 계획 개선 및 제안서 수정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AA5A5AB-CC08-45B9-919B-3DB99FCA5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D170D8-72C9-4F36-8CE0-EE2369590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CA907E-C90E-48C9-BA08-9537B5C25284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CE42CA3-38BC-41CA-B4E5-8EC51A7EE37A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0E297F2-DDAB-4AE1-A1E4-BE4FA2F60C87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653DEBF-03E2-4913-9876-4C2D84BA6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F7F2674-E957-4E54-B07F-D1C1609764EF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42D4071-2E8C-48CE-8F19-550734A470AC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435A94F-42E6-427A-A272-3EE1EAD9D12F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0680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8" y="561474"/>
            <a:ext cx="951532" cy="351722"/>
          </a:xfrm>
          <a:prstGeom prst="roundRect">
            <a:avLst/>
          </a:prstGeom>
          <a:solidFill>
            <a:srgbClr val="FFC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EEF3C1-73C2-4236-A2DD-665C0061481A}"/>
              </a:ext>
            </a:extLst>
          </p:cNvPr>
          <p:cNvSpPr/>
          <p:nvPr/>
        </p:nvSpPr>
        <p:spPr>
          <a:xfrm>
            <a:off x="566284" y="1644549"/>
            <a:ext cx="5658054" cy="461665"/>
          </a:xfrm>
          <a:prstGeom prst="rect">
            <a:avLst/>
          </a:prstGeom>
          <a:solidFill>
            <a:srgbClr val="FFCC4D"/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결과서버와 처리서버 통신 프로토콜 설계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0482" name="Picture 2" descr="amazon awsì ëí ì´ë¯¸ì§ ê²ìê²°ê³¼">
            <a:extLst>
              <a:ext uri="{FF2B5EF4-FFF2-40B4-BE49-F238E27FC236}">
                <a16:creationId xmlns:a16="http://schemas.microsoft.com/office/drawing/2014/main" id="{7E4B2087-8195-4DF3-9772-0FDF1BCB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265" y="3095405"/>
            <a:ext cx="6787469" cy="255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7FF583-DF15-480C-ABBD-64823DD359BF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9955AAE-2E6D-4038-BE21-44ACE1D9FF55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169B6EB-134E-4205-9516-5A6C9F4E015F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037A1C-5866-433F-B6AD-2A79EA33D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BE6E979-059B-45BB-B7BB-62FF42EEA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1B32D99-2EAA-4415-AA90-E9354002229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FF73717-12B9-4908-919E-69AB0E626F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406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8" y="561474"/>
            <a:ext cx="951532" cy="351722"/>
          </a:xfrm>
          <a:prstGeom prst="roundRect">
            <a:avLst/>
          </a:prstGeom>
          <a:solidFill>
            <a:srgbClr val="FFC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EEF3C1-73C2-4236-A2DD-665C0061481A}"/>
              </a:ext>
            </a:extLst>
          </p:cNvPr>
          <p:cNvSpPr/>
          <p:nvPr/>
        </p:nvSpPr>
        <p:spPr>
          <a:xfrm>
            <a:off x="566284" y="1644549"/>
            <a:ext cx="5658054" cy="461665"/>
          </a:xfrm>
          <a:prstGeom prst="rect">
            <a:avLst/>
          </a:prstGeom>
          <a:solidFill>
            <a:srgbClr val="FFCC4D"/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결과서버와 처리서버 통신 프로토콜 설계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BD49FE-0A26-4B0A-9638-D2C1977B0EFF}"/>
              </a:ext>
            </a:extLst>
          </p:cNvPr>
          <p:cNvGrpSpPr/>
          <p:nvPr/>
        </p:nvGrpSpPr>
        <p:grpSpPr>
          <a:xfrm>
            <a:off x="1185468" y="2698294"/>
            <a:ext cx="9821065" cy="3428200"/>
            <a:chOff x="654430" y="2720747"/>
            <a:chExt cx="9821065" cy="3428200"/>
          </a:xfrm>
        </p:grpSpPr>
        <p:pic>
          <p:nvPicPr>
            <p:cNvPr id="10242" name="Picture 2" descr="json icon에 대한 이미지 검색결과">
              <a:hlinkClick r:id="rId4"/>
              <a:extLst>
                <a:ext uri="{FF2B5EF4-FFF2-40B4-BE49-F238E27FC236}">
                  <a16:creationId xmlns:a16="http://schemas.microsoft.com/office/drawing/2014/main" id="{6496F6C3-107C-4C2B-8EB6-4F0D526FD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30" y="2720747"/>
              <a:ext cx="3428200" cy="342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E67D382-40F8-492D-A1F5-C525E1D14396}"/>
                </a:ext>
              </a:extLst>
            </p:cNvPr>
            <p:cNvSpPr/>
            <p:nvPr/>
          </p:nvSpPr>
          <p:spPr>
            <a:xfrm>
              <a:off x="4379495" y="3127085"/>
              <a:ext cx="6096000" cy="26155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 </a:t>
              </a:r>
              <a:r>
                <a:rPr lang="ko-KR" altLang="en-US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도착 일시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2. </a:t>
              </a:r>
              <a:r>
                <a:rPr lang="ko-KR" altLang="en-US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결과값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3. </a:t>
              </a:r>
              <a:r>
                <a:rPr lang="ko-KR" altLang="en-US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사진 파일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4. </a:t>
              </a:r>
              <a:r>
                <a:rPr lang="ko-KR" altLang="en-US" sz="28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사진을 보내온 단말기의 식별자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92BCBA-DD50-40A0-89B1-1DE0DFDECCCC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5E5D1CA-0292-42D3-BE40-A93256DB9E44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48314EA-A689-45A3-A151-61462A933778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DDC6C7-17DC-47B4-AFEC-6321DCC931C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E8E99CC-4C2A-4061-A44A-319FB467E716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5713186-4634-40C3-942B-0C0E990488C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5064931-FECE-42DE-920D-18AFA01A63FE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81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44D6A3-B856-450F-93B8-828F34E8B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0" y="-208547"/>
            <a:ext cx="12238094" cy="725103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669E7D-3417-4F5B-BFF1-CA29674085AF}"/>
              </a:ext>
            </a:extLst>
          </p:cNvPr>
          <p:cNvSpPr/>
          <p:nvPr/>
        </p:nvSpPr>
        <p:spPr>
          <a:xfrm>
            <a:off x="566283" y="1216579"/>
            <a:ext cx="434260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 설계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케이스 모델링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C74D6C-1309-42E7-BCCD-78D42D05C9E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4460B9-EBE6-4040-9815-6B3E479C00B9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AA94858-E2FF-452A-A77D-641FF0AAB6DD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04697AF-CA12-4F86-8E81-6861AFFDD2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9FDC860-382A-4DAE-89C4-2D71EDBD3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0DC888-D15D-4C86-B05C-83EC49BFB2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A5FAFC-982A-4316-9D0A-9E61D4D826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79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A2C72B-2CC2-40BE-B8EE-76C607586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97" t="1200" b="5773"/>
          <a:stretch/>
        </p:blipFill>
        <p:spPr>
          <a:xfrm>
            <a:off x="1025121" y="2083099"/>
            <a:ext cx="4901050" cy="4774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538326" y="1464951"/>
            <a:ext cx="11115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도시 가스 검침을 검침원이 일일이 하지 않아도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사진을 찍어 검침하는 모듈제작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EAA4E-04D7-4F3E-B13F-557710828D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2"/>
          <a:stretch/>
        </p:blipFill>
        <p:spPr>
          <a:xfrm rot="4500000">
            <a:off x="5535076" y="2817683"/>
            <a:ext cx="1639692" cy="8814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CA9B771-15D4-4CB6-A26E-DF91D32182FF}"/>
              </a:ext>
            </a:extLst>
          </p:cNvPr>
          <p:cNvGrpSpPr/>
          <p:nvPr/>
        </p:nvGrpSpPr>
        <p:grpSpPr>
          <a:xfrm>
            <a:off x="7684899" y="3399980"/>
            <a:ext cx="2103666" cy="2141139"/>
            <a:chOff x="7916127" y="3258389"/>
            <a:chExt cx="2103666" cy="21411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E583365-DC97-487C-9C5C-6A37B1C12461}"/>
                </a:ext>
              </a:extLst>
            </p:cNvPr>
            <p:cNvGrpSpPr/>
            <p:nvPr/>
          </p:nvGrpSpPr>
          <p:grpSpPr>
            <a:xfrm>
              <a:off x="7916127" y="3258389"/>
              <a:ext cx="2103666" cy="2141139"/>
              <a:chOff x="6229737" y="4761186"/>
              <a:chExt cx="1498172" cy="1524859"/>
            </a:xfrm>
          </p:grpSpPr>
          <p:sp>
            <p:nvSpPr>
              <p:cNvPr id="8" name="화살표: 원형 7">
                <a:extLst>
                  <a:ext uri="{FF2B5EF4-FFF2-40B4-BE49-F238E27FC236}">
                    <a16:creationId xmlns:a16="http://schemas.microsoft.com/office/drawing/2014/main" id="{FDE503BC-369E-4A14-A62F-9D916D9A4818}"/>
                  </a:ext>
                </a:extLst>
              </p:cNvPr>
              <p:cNvSpPr/>
              <p:nvPr/>
            </p:nvSpPr>
            <p:spPr>
              <a:xfrm>
                <a:off x="6243145" y="4761186"/>
                <a:ext cx="1484764" cy="1484764"/>
              </a:xfrm>
              <a:prstGeom prst="circular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화살표: 원형 16">
                <a:extLst>
                  <a:ext uri="{FF2B5EF4-FFF2-40B4-BE49-F238E27FC236}">
                    <a16:creationId xmlns:a16="http://schemas.microsoft.com/office/drawing/2014/main" id="{59963CE8-2B4E-4590-8042-8325855E76F9}"/>
                  </a:ext>
                </a:extLst>
              </p:cNvPr>
              <p:cNvSpPr/>
              <p:nvPr/>
            </p:nvSpPr>
            <p:spPr>
              <a:xfrm rot="10800000">
                <a:off x="6229737" y="4801281"/>
                <a:ext cx="1484764" cy="1484764"/>
              </a:xfrm>
              <a:prstGeom prst="circular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12B25C-C31D-486E-926A-28CEB37525F0}"/>
                </a:ext>
              </a:extLst>
            </p:cNvPr>
            <p:cNvSpPr txBox="1"/>
            <p:nvPr/>
          </p:nvSpPr>
          <p:spPr>
            <a:xfrm>
              <a:off x="8505839" y="4095499"/>
              <a:ext cx="94364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OCR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B988F1-9AD2-4AA7-9643-AAA765388815}"/>
              </a:ext>
            </a:extLst>
          </p:cNvPr>
          <p:cNvGrpSpPr/>
          <p:nvPr/>
        </p:nvGrpSpPr>
        <p:grpSpPr>
          <a:xfrm>
            <a:off x="80007" y="71139"/>
            <a:ext cx="10115027" cy="944051"/>
            <a:chOff x="105105" y="149025"/>
            <a:chExt cx="10115027" cy="94405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C694FC-31FB-4907-8B42-6FBB351DF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EE1035-A7B0-49F3-AD08-DE2C3D73645E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개요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AF8E9D-EA7B-4A11-97FF-53FDBE477011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2CE0FFF-503F-46F1-AD2A-56D8E2DAF218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DD7FCBA-637E-47BA-9023-E847F31F3C6C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187BB79-017F-4402-9502-5C4B35103F9E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2438229-4FA2-4FE0-BA88-282B1DA33678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D4E4A08-6475-4E50-97FC-DD8845C2CBE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5B41449-A0ED-49FB-932C-E9F0435AEC5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318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C88CDB-236C-4428-89E4-EC3443CF3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8000"/>
          </a:blip>
          <a:srcRect t="22500" b="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669E7D-3417-4F5B-BFF1-CA29674085AF}"/>
              </a:ext>
            </a:extLst>
          </p:cNvPr>
          <p:cNvSpPr/>
          <p:nvPr/>
        </p:nvSpPr>
        <p:spPr>
          <a:xfrm>
            <a:off x="566283" y="1216579"/>
            <a:ext cx="296298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 부품 구매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4BD0FDC-D1FE-42A4-9E1A-BB71DBC7E5D5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65037F9-F696-4B36-98BF-88557718F614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AB9CC1B-F35D-43C0-9654-1EAE89F33B40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5B5E6CC-CC37-4E56-8247-567F39F05C81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3E8808-8B28-4DE4-9533-BF25F36DBEC3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66F839C-484A-40F6-8B42-25F7B6484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9D39ADB-1EEA-4DD1-9C9D-D818E4DF194D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612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BC1F3E8-CF45-4829-9F2C-374C62F7C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72" y="0"/>
            <a:ext cx="9984828" cy="685212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669E7D-3417-4F5B-BFF1-CA29674085AF}"/>
              </a:ext>
            </a:extLst>
          </p:cNvPr>
          <p:cNvSpPr/>
          <p:nvPr/>
        </p:nvSpPr>
        <p:spPr>
          <a:xfrm>
            <a:off x="566283" y="1216579"/>
            <a:ext cx="296298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 부품 구매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EF2B6F-72D5-420D-95C1-E18D9FB4D966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49FB93D-3D36-4A7A-8C7B-90284C543CB8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45BAE6D-D082-46A0-861F-34787E9CFED9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0A61EC3-4ADA-4EDB-958D-CD91D27C6FC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4B4BC6E-47CC-4B4A-A3B5-FE3E759EEC3E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05CDF92-A191-4259-A810-84D74742AB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7A3CC51-C464-41DE-90FC-71F74A57E9A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928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F8A718-03AD-4819-83E1-7BD6C8BBE4D1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022F2-677A-4AA8-89E7-D9CDB096EDA6}"/>
              </a:ext>
            </a:extLst>
          </p:cNvPr>
          <p:cNvSpPr txBox="1"/>
          <p:nvPr/>
        </p:nvSpPr>
        <p:spPr>
          <a:xfrm>
            <a:off x="757694" y="1487324"/>
            <a:ext cx="2387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질의 응답</a:t>
            </a:r>
            <a:endParaRPr lang="en-US" altLang="ko-KR" sz="4400" b="1" dirty="0">
              <a:solidFill>
                <a:schemeClr val="bg1"/>
              </a:solidFill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95DE3-4418-4302-969D-046E9EB26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7" y="1676067"/>
            <a:ext cx="2370318" cy="1752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14D26B-C9EE-4960-8CB6-B58F92A5F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5818">
            <a:off x="10680916" y="3776051"/>
            <a:ext cx="547680" cy="547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C8962B-48C8-40FB-A310-15190ACFE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8881817" y="3640863"/>
            <a:ext cx="547680" cy="5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x1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FE36AB-F14E-4E83-B87A-DB21C5D0AB3E}"/>
              </a:ext>
            </a:extLst>
          </p:cNvPr>
          <p:cNvSpPr txBox="1"/>
          <p:nvPr/>
        </p:nvSpPr>
        <p:spPr>
          <a:xfrm>
            <a:off x="3403295" y="3167390"/>
            <a:ext cx="589836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제품의 타겟은 누구냐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images.emojiterra.com/twitter/512px/1f914.png">
            <a:extLst>
              <a:ext uri="{FF2B5EF4-FFF2-40B4-BE49-F238E27FC236}">
                <a16:creationId xmlns:a16="http://schemas.microsoft.com/office/drawing/2014/main" id="{883566CA-CBAF-4444-9C8D-6E1DCD6B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30" y="3033835"/>
            <a:ext cx="790329" cy="7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x1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E8B4220-2AA7-4D7C-9F13-051346C8A231}"/>
              </a:ext>
            </a:extLst>
          </p:cNvPr>
          <p:cNvSpPr txBox="1"/>
          <p:nvPr/>
        </p:nvSpPr>
        <p:spPr>
          <a:xfrm>
            <a:off x="2642582" y="5231668"/>
            <a:ext cx="6906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수요자는 </a:t>
            </a:r>
            <a:r>
              <a:rPr lang="en-US" altLang="ko-KR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</a:t>
            </a:r>
            <a:r>
              <a:rPr lang="en-US" altLang="ko-KR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아니라 </a:t>
            </a:r>
            <a:r>
              <a:rPr lang="en-US" altLang="ko-KR" sz="3200" b="1" spc="-1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b="1" spc="-1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</a:t>
            </a:r>
            <a:r>
              <a:rPr lang="en-US" altLang="ko-KR" sz="3200" b="1" spc="-1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32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endParaRPr lang="en-US" altLang="ko-KR" sz="32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9F3C0-6C64-4A3B-A0ED-DF33B3755301}"/>
              </a:ext>
            </a:extLst>
          </p:cNvPr>
          <p:cNvGrpSpPr/>
          <p:nvPr/>
        </p:nvGrpSpPr>
        <p:grpSpPr>
          <a:xfrm>
            <a:off x="1982211" y="1381728"/>
            <a:ext cx="8227579" cy="3297595"/>
            <a:chOff x="1982211" y="1381728"/>
            <a:chExt cx="8227579" cy="329759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35D1F23-791A-4F49-922E-AD13C7AD0F61}"/>
                </a:ext>
              </a:extLst>
            </p:cNvPr>
            <p:cNvGrpSpPr/>
            <p:nvPr/>
          </p:nvGrpSpPr>
          <p:grpSpPr>
            <a:xfrm>
              <a:off x="1982211" y="1383732"/>
              <a:ext cx="3209669" cy="3295591"/>
              <a:chOff x="1982211" y="1383732"/>
              <a:chExt cx="3209669" cy="329559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2DAA5C5-F74B-44AB-AED2-570A2776F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1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2211" y="1383732"/>
                <a:ext cx="3209669" cy="3209669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9ADABB-6B1B-492F-BD9B-59A5B70BFE86}"/>
                  </a:ext>
                </a:extLst>
              </p:cNvPr>
              <p:cNvSpPr txBox="1"/>
              <p:nvPr/>
            </p:nvSpPr>
            <p:spPr>
              <a:xfrm>
                <a:off x="2786772" y="4156103"/>
                <a:ext cx="1600545" cy="5232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spc="-150" dirty="0">
                    <a:solidFill>
                      <a:schemeClr val="bg2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B2C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251C0A-D1F3-4331-AB4B-51FC1D2AE5FA}"/>
                </a:ext>
              </a:extLst>
            </p:cNvPr>
            <p:cNvGrpSpPr/>
            <p:nvPr/>
          </p:nvGrpSpPr>
          <p:grpSpPr>
            <a:xfrm>
              <a:off x="7000121" y="1381728"/>
              <a:ext cx="3209669" cy="3297595"/>
              <a:chOff x="7000121" y="1381728"/>
              <a:chExt cx="3209669" cy="329759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7410AB9-4E50-43C0-8E7C-FCA26E79D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0121" y="1381728"/>
                <a:ext cx="3209669" cy="3209669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72B55DD-0697-4E4B-A6C9-150162990ED4}"/>
                  </a:ext>
                </a:extLst>
              </p:cNvPr>
              <p:cNvSpPr txBox="1"/>
              <p:nvPr/>
            </p:nvSpPr>
            <p:spPr>
              <a:xfrm>
                <a:off x="7804682" y="4156103"/>
                <a:ext cx="1600545" cy="5232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spc="-15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B2B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786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x1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085735-2987-4F1E-BE8E-335CA741008B}"/>
              </a:ext>
            </a:extLst>
          </p:cNvPr>
          <p:cNvGrpSpPr/>
          <p:nvPr/>
        </p:nvGrpSpPr>
        <p:grpSpPr>
          <a:xfrm>
            <a:off x="1042050" y="1464550"/>
            <a:ext cx="3334205" cy="1350087"/>
            <a:chOff x="566283" y="1464550"/>
            <a:chExt cx="3334205" cy="135008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420094B-3AED-4554-89B3-9BE3E38EC7C4}"/>
                </a:ext>
              </a:extLst>
            </p:cNvPr>
            <p:cNvSpPr/>
            <p:nvPr/>
          </p:nvSpPr>
          <p:spPr>
            <a:xfrm>
              <a:off x="566283" y="2049324"/>
              <a:ext cx="3334205" cy="76531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도매요금 승인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행정지도 및 감독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9E9FEF-C030-45E6-A2EF-5B481FFDF1E8}"/>
                </a:ext>
              </a:extLst>
            </p:cNvPr>
            <p:cNvSpPr/>
            <p:nvPr/>
          </p:nvSpPr>
          <p:spPr>
            <a:xfrm>
              <a:off x="566283" y="1464550"/>
              <a:ext cx="3334205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2F8ACB7-C5B2-4ABD-98D2-0F61FEB3AAA5}"/>
              </a:ext>
            </a:extLst>
          </p:cNvPr>
          <p:cNvGrpSpPr/>
          <p:nvPr/>
        </p:nvGrpSpPr>
        <p:grpSpPr>
          <a:xfrm>
            <a:off x="7815745" y="1464550"/>
            <a:ext cx="3334205" cy="1350087"/>
            <a:chOff x="566283" y="1464550"/>
            <a:chExt cx="3334205" cy="135008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22B8D61-F6ED-4397-930F-DB9A5E2549FB}"/>
                </a:ext>
              </a:extLst>
            </p:cNvPr>
            <p:cNvSpPr/>
            <p:nvPr/>
          </p:nvSpPr>
          <p:spPr>
            <a:xfrm>
              <a:off x="566283" y="2049324"/>
              <a:ext cx="3334205" cy="76531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소매요금 승인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행정지도 및 감독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7F6AC33-E18E-4553-95AD-ACD8EB61F5C9}"/>
                </a:ext>
              </a:extLst>
            </p:cNvPr>
            <p:cNvSpPr/>
            <p:nvPr/>
          </p:nvSpPr>
          <p:spPr>
            <a:xfrm>
              <a:off x="566283" y="1464550"/>
              <a:ext cx="3334205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r>
                <a:rPr lang="en-US" altLang="ko-KR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도지사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9A35F7-2A09-4B83-BDE0-07C5742640B1}"/>
              </a:ext>
            </a:extLst>
          </p:cNvPr>
          <p:cNvSpPr/>
          <p:nvPr/>
        </p:nvSpPr>
        <p:spPr>
          <a:xfrm>
            <a:off x="1042049" y="3826451"/>
            <a:ext cx="3334205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[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도매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12c1e00d2c297c704ae920ebce9f715792732ffd54597c6703568bcf66bef844_1548125655_2072.png">
            <a:hlinkClick r:id="rId4"/>
            <a:extLst>
              <a:ext uri="{FF2B5EF4-FFF2-40B4-BE49-F238E27FC236}">
                <a16:creationId xmlns:a16="http://schemas.microsoft.com/office/drawing/2014/main" id="{320C9336-82B3-450D-B360-475C6600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702" y="1529586"/>
            <a:ext cx="1843086" cy="4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íêµ­ê°ì¤ê³µì¬ì ëí ì´ë¯¸ì§ ê²ìê²°ê³¼">
            <a:extLst>
              <a:ext uri="{FF2B5EF4-FFF2-40B4-BE49-F238E27FC236}">
                <a16:creationId xmlns:a16="http://schemas.microsoft.com/office/drawing/2014/main" id="{F18CD897-401A-4421-8871-AF4263F2B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6" b="31701"/>
          <a:stretch/>
        </p:blipFill>
        <p:spPr bwMode="auto">
          <a:xfrm>
            <a:off x="1210737" y="3844591"/>
            <a:ext cx="2092937" cy="54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CDCE87-C594-446E-899C-82A95C0C7B75}"/>
              </a:ext>
            </a:extLst>
          </p:cNvPr>
          <p:cNvSpPr/>
          <p:nvPr/>
        </p:nvSpPr>
        <p:spPr>
          <a:xfrm>
            <a:off x="1042049" y="5423040"/>
            <a:ext cx="333420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대량 수요자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탱크로리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발전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D08FB8-DCE5-4BBE-9B91-1414B34E7FC4}"/>
              </a:ext>
            </a:extLst>
          </p:cNvPr>
          <p:cNvSpPr/>
          <p:nvPr/>
        </p:nvSpPr>
        <p:spPr>
          <a:xfrm>
            <a:off x="7815745" y="3826451"/>
            <a:ext cx="3334205" cy="584775"/>
          </a:xfrm>
          <a:prstGeom prst="rect">
            <a:avLst/>
          </a:prstGeom>
          <a:solidFill>
            <a:srgbClr val="FFCC4D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도시가스 회사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소매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BBB62A3-C22D-43E8-A07A-63DBB619C074}"/>
              </a:ext>
            </a:extLst>
          </p:cNvPr>
          <p:cNvSpPr/>
          <p:nvPr/>
        </p:nvSpPr>
        <p:spPr>
          <a:xfrm>
            <a:off x="7815745" y="5423040"/>
            <a:ext cx="3334205" cy="584775"/>
          </a:xfrm>
          <a:prstGeom prst="rect">
            <a:avLst/>
          </a:prstGeom>
          <a:solidFill>
            <a:srgbClr val="FFCC4D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일반수요자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77F2E1A-95D5-4930-B792-D25E4D4942D3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>
            <a:off x="4376255" y="2431981"/>
            <a:ext cx="343949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82817B-EEAC-4DCF-B69D-CD79ABAD2764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2709152" y="2814637"/>
            <a:ext cx="1" cy="101181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FAC7AF8-2D5D-422D-B066-8BE57157FFE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709152" y="4411226"/>
            <a:ext cx="0" cy="101181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F77FB4-D9E9-40A3-9B1A-DE15DBF545DF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4376254" y="4118839"/>
            <a:ext cx="343949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6C8BD79-9F25-441B-AC61-0B73697C05E7}"/>
              </a:ext>
            </a:extLst>
          </p:cNvPr>
          <p:cNvCxnSpPr>
            <a:cxnSpLocks/>
            <a:stCxn id="30" idx="2"/>
            <a:endCxn id="40" idx="0"/>
          </p:cNvCxnSpPr>
          <p:nvPr/>
        </p:nvCxnSpPr>
        <p:spPr>
          <a:xfrm>
            <a:off x="9482848" y="2814637"/>
            <a:ext cx="0" cy="101181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AC7A95E-BE32-4C26-9884-0CCAA7FA666E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9482848" y="4411226"/>
            <a:ext cx="0" cy="101181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223A1EB-FEFB-4B93-B3F2-0F9B7BF89E0A}"/>
              </a:ext>
            </a:extLst>
          </p:cNvPr>
          <p:cNvSpPr txBox="1"/>
          <p:nvPr/>
        </p:nvSpPr>
        <p:spPr>
          <a:xfrm>
            <a:off x="5288950" y="3736184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AD0E00-FF09-4341-AA6C-78F7EC6A63BB}"/>
              </a:ext>
            </a:extLst>
          </p:cNvPr>
          <p:cNvSpPr txBox="1"/>
          <p:nvPr/>
        </p:nvSpPr>
        <p:spPr>
          <a:xfrm>
            <a:off x="1394867" y="4717078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55AA1A-C7EC-4F09-BECE-EAC10AEF72C9}"/>
              </a:ext>
            </a:extLst>
          </p:cNvPr>
          <p:cNvSpPr txBox="1"/>
          <p:nvPr/>
        </p:nvSpPr>
        <p:spPr>
          <a:xfrm>
            <a:off x="8142509" y="4717078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82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x1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085735-2987-4F1E-BE8E-335CA741008B}"/>
              </a:ext>
            </a:extLst>
          </p:cNvPr>
          <p:cNvGrpSpPr/>
          <p:nvPr/>
        </p:nvGrpSpPr>
        <p:grpSpPr>
          <a:xfrm>
            <a:off x="1042050" y="1464550"/>
            <a:ext cx="3334205" cy="1350087"/>
            <a:chOff x="566283" y="1464550"/>
            <a:chExt cx="3334205" cy="135008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420094B-3AED-4554-89B3-9BE3E38EC7C4}"/>
                </a:ext>
              </a:extLst>
            </p:cNvPr>
            <p:cNvSpPr/>
            <p:nvPr/>
          </p:nvSpPr>
          <p:spPr>
            <a:xfrm>
              <a:off x="566283" y="2049324"/>
              <a:ext cx="3334205" cy="76531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도매요금 승인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행정지도 및 감독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9E9FEF-C030-45E6-A2EF-5B481FFDF1E8}"/>
                </a:ext>
              </a:extLst>
            </p:cNvPr>
            <p:cNvSpPr/>
            <p:nvPr/>
          </p:nvSpPr>
          <p:spPr>
            <a:xfrm>
              <a:off x="566283" y="1464550"/>
              <a:ext cx="3334205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2F8ACB7-C5B2-4ABD-98D2-0F61FEB3AAA5}"/>
              </a:ext>
            </a:extLst>
          </p:cNvPr>
          <p:cNvGrpSpPr/>
          <p:nvPr/>
        </p:nvGrpSpPr>
        <p:grpSpPr>
          <a:xfrm>
            <a:off x="7815745" y="1464550"/>
            <a:ext cx="3334205" cy="1350087"/>
            <a:chOff x="566283" y="1464550"/>
            <a:chExt cx="3334205" cy="135008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22B8D61-F6ED-4397-930F-DB9A5E2549FB}"/>
                </a:ext>
              </a:extLst>
            </p:cNvPr>
            <p:cNvSpPr/>
            <p:nvPr/>
          </p:nvSpPr>
          <p:spPr>
            <a:xfrm>
              <a:off x="566283" y="2049324"/>
              <a:ext cx="3334205" cy="76531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alpha val="1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소매요금 승인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행정지도 및 감독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7F6AC33-E18E-4553-95AD-ACD8EB61F5C9}"/>
                </a:ext>
              </a:extLst>
            </p:cNvPr>
            <p:cNvSpPr/>
            <p:nvPr/>
          </p:nvSpPr>
          <p:spPr>
            <a:xfrm>
              <a:off x="566283" y="1464550"/>
              <a:ext cx="3334205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0">
              <a:solidFill>
                <a:schemeClr val="tx1">
                  <a:alpha val="1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r>
                <a:rPr lang="en-US" altLang="ko-KR" b="1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도지사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9A35F7-2A09-4B83-BDE0-07C5742640B1}"/>
              </a:ext>
            </a:extLst>
          </p:cNvPr>
          <p:cNvSpPr/>
          <p:nvPr/>
        </p:nvSpPr>
        <p:spPr>
          <a:xfrm>
            <a:off x="1042049" y="3826451"/>
            <a:ext cx="3334205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11000"/>
            </a:schemeClr>
          </a:solidFill>
          <a:ln w="31750">
            <a:solidFill>
              <a:schemeClr val="tx1"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[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도매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12c1e00d2c297c704ae920ebce9f715792732ffd54597c6703568bcf66bef844_1548125655_2072.png">
            <a:hlinkClick r:id="rId4"/>
            <a:extLst>
              <a:ext uri="{FF2B5EF4-FFF2-40B4-BE49-F238E27FC236}">
                <a16:creationId xmlns:a16="http://schemas.microsoft.com/office/drawing/2014/main" id="{320C9336-82B3-450D-B360-475C6600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702" y="1529586"/>
            <a:ext cx="1843086" cy="4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íêµ­ê°ì¤ê³µì¬ì ëí ì´ë¯¸ì§ ê²ìê²°ê³¼">
            <a:extLst>
              <a:ext uri="{FF2B5EF4-FFF2-40B4-BE49-F238E27FC236}">
                <a16:creationId xmlns:a16="http://schemas.microsoft.com/office/drawing/2014/main" id="{F18CD897-401A-4421-8871-AF4263F2B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6" b="31701"/>
          <a:stretch/>
        </p:blipFill>
        <p:spPr bwMode="auto">
          <a:xfrm>
            <a:off x="1210737" y="3844591"/>
            <a:ext cx="2092937" cy="54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CDCE87-C594-446E-899C-82A95C0C7B75}"/>
              </a:ext>
            </a:extLst>
          </p:cNvPr>
          <p:cNvSpPr/>
          <p:nvPr/>
        </p:nvSpPr>
        <p:spPr>
          <a:xfrm>
            <a:off x="1042049" y="5423040"/>
            <a:ext cx="3334205" cy="584775"/>
          </a:xfrm>
          <a:prstGeom prst="rect">
            <a:avLst/>
          </a:prstGeom>
          <a:solidFill>
            <a:schemeClr val="accent4">
              <a:lumMod val="20000"/>
              <a:lumOff val="80000"/>
              <a:alpha val="11000"/>
            </a:schemeClr>
          </a:solidFill>
          <a:ln w="31750">
            <a:solidFill>
              <a:schemeClr val="tx1"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대량 수요자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탱크로리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발전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D08FB8-DCE5-4BBE-9B91-1414B34E7FC4}"/>
              </a:ext>
            </a:extLst>
          </p:cNvPr>
          <p:cNvSpPr/>
          <p:nvPr/>
        </p:nvSpPr>
        <p:spPr>
          <a:xfrm>
            <a:off x="7815745" y="3826451"/>
            <a:ext cx="3334205" cy="584775"/>
          </a:xfrm>
          <a:prstGeom prst="rect">
            <a:avLst/>
          </a:prstGeom>
          <a:solidFill>
            <a:srgbClr val="FFCC4D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도시가스 회사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소매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BBB62A3-C22D-43E8-A07A-63DBB619C074}"/>
              </a:ext>
            </a:extLst>
          </p:cNvPr>
          <p:cNvSpPr/>
          <p:nvPr/>
        </p:nvSpPr>
        <p:spPr>
          <a:xfrm>
            <a:off x="7815745" y="5423040"/>
            <a:ext cx="3334205" cy="584775"/>
          </a:xfrm>
          <a:prstGeom prst="rect">
            <a:avLst/>
          </a:prstGeom>
          <a:solidFill>
            <a:srgbClr val="FFCC4D">
              <a:alpha val="20000"/>
            </a:srgbClr>
          </a:solidFill>
          <a:ln w="31750">
            <a:solidFill>
              <a:schemeClr val="tx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일반수요자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77F2E1A-95D5-4930-B792-D25E4D4942D3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>
            <a:off x="4376255" y="2431981"/>
            <a:ext cx="3439490" cy="0"/>
          </a:xfrm>
          <a:prstGeom prst="straightConnector1">
            <a:avLst/>
          </a:prstGeom>
          <a:ln w="34925">
            <a:solidFill>
              <a:schemeClr val="tx1">
                <a:alpha val="1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82817B-EEAC-4DCF-B69D-CD79ABAD2764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2709152" y="2814637"/>
            <a:ext cx="1" cy="1011814"/>
          </a:xfrm>
          <a:prstGeom prst="straightConnector1">
            <a:avLst/>
          </a:prstGeom>
          <a:ln w="34925">
            <a:solidFill>
              <a:schemeClr val="tx1">
                <a:alpha val="1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FAC7AF8-2D5D-422D-B066-8BE57157FFE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709152" y="4411226"/>
            <a:ext cx="0" cy="1011814"/>
          </a:xfrm>
          <a:prstGeom prst="straightConnector1">
            <a:avLst/>
          </a:prstGeom>
          <a:ln w="34925">
            <a:solidFill>
              <a:schemeClr val="tx1">
                <a:alpha val="1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F77FB4-D9E9-40A3-9B1A-DE15DBF545DF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4376254" y="4118839"/>
            <a:ext cx="3439491" cy="0"/>
          </a:xfrm>
          <a:prstGeom prst="straightConnector1">
            <a:avLst/>
          </a:prstGeom>
          <a:ln w="34925">
            <a:solidFill>
              <a:schemeClr val="tx1">
                <a:alpha val="1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6C8BD79-9F25-441B-AC61-0B73697C05E7}"/>
              </a:ext>
            </a:extLst>
          </p:cNvPr>
          <p:cNvCxnSpPr>
            <a:cxnSpLocks/>
            <a:stCxn id="30" idx="2"/>
            <a:endCxn id="40" idx="0"/>
          </p:cNvCxnSpPr>
          <p:nvPr/>
        </p:nvCxnSpPr>
        <p:spPr>
          <a:xfrm>
            <a:off x="9482848" y="2814637"/>
            <a:ext cx="0" cy="1011814"/>
          </a:xfrm>
          <a:prstGeom prst="straightConnector1">
            <a:avLst/>
          </a:prstGeom>
          <a:ln w="34925">
            <a:solidFill>
              <a:schemeClr val="tx1">
                <a:alpha val="1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AC7A95E-BE32-4C26-9884-0CCAA7FA666E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9482848" y="4411226"/>
            <a:ext cx="0" cy="1011814"/>
          </a:xfrm>
          <a:prstGeom prst="straightConnector1">
            <a:avLst/>
          </a:prstGeom>
          <a:ln w="34925">
            <a:solidFill>
              <a:schemeClr val="tx1">
                <a:alpha val="2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223A1EB-FEFB-4B93-B3F2-0F9B7BF89E0A}"/>
              </a:ext>
            </a:extLst>
          </p:cNvPr>
          <p:cNvSpPr txBox="1"/>
          <p:nvPr/>
        </p:nvSpPr>
        <p:spPr>
          <a:xfrm>
            <a:off x="5288950" y="3736184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AD0E00-FF09-4341-AA6C-78F7EC6A63BB}"/>
              </a:ext>
            </a:extLst>
          </p:cNvPr>
          <p:cNvSpPr txBox="1"/>
          <p:nvPr/>
        </p:nvSpPr>
        <p:spPr>
          <a:xfrm>
            <a:off x="1394867" y="4717078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55AA1A-C7EC-4F09-BECE-EAC10AEF72C9}"/>
              </a:ext>
            </a:extLst>
          </p:cNvPr>
          <p:cNvSpPr txBox="1"/>
          <p:nvPr/>
        </p:nvSpPr>
        <p:spPr>
          <a:xfrm>
            <a:off x="8142509" y="4717078"/>
            <a:ext cx="15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가스공급</a:t>
            </a:r>
            <a:endParaRPr lang="en-US" altLang="ko-KR" sz="2000" b="1" spc="-15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22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7E7CE8-AD39-4514-A134-3B1C6D6EE8EE}"/>
              </a:ext>
            </a:extLst>
          </p:cNvPr>
          <p:cNvSpPr/>
          <p:nvPr/>
        </p:nvSpPr>
        <p:spPr>
          <a:xfrm>
            <a:off x="756745" y="1027236"/>
            <a:ext cx="10758489" cy="5751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x1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0BEF446-7447-472F-836B-BF402C89D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16" b="38607"/>
          <a:stretch/>
        </p:blipFill>
        <p:spPr>
          <a:xfrm>
            <a:off x="4458166" y="1132339"/>
            <a:ext cx="2313957" cy="55732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161639F-54DE-4709-8848-071DD394F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7" t="5197" r="2412" b="39547"/>
          <a:stretch/>
        </p:blipFill>
        <p:spPr>
          <a:xfrm>
            <a:off x="9307081" y="1082415"/>
            <a:ext cx="2085043" cy="501621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A2FDABA-1181-48A3-A56E-914CFBC60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8" t="12511" r="32008" b="15072"/>
          <a:stretch/>
        </p:blipFill>
        <p:spPr>
          <a:xfrm>
            <a:off x="904979" y="1132339"/>
            <a:ext cx="3287348" cy="542425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5E845FC-8676-4001-9108-7398A5BEB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7" t="60222" r="2412" b="18008"/>
          <a:stretch/>
        </p:blipFill>
        <p:spPr>
          <a:xfrm>
            <a:off x="6877750" y="4802915"/>
            <a:ext cx="2085043" cy="197625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075C4A2-BB0D-40D6-BC56-69F94CCBC7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3" r="75616"/>
          <a:stretch/>
        </p:blipFill>
        <p:spPr>
          <a:xfrm>
            <a:off x="6880100" y="1196504"/>
            <a:ext cx="2313957" cy="350473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198B489-3D4E-4B62-B65E-9289CA2AD7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7" t="81180" r="2412" b="10947"/>
          <a:stretch/>
        </p:blipFill>
        <p:spPr>
          <a:xfrm>
            <a:off x="9307081" y="6058187"/>
            <a:ext cx="2085043" cy="71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왜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x2</a:t>
              </a:r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?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0A2209-25AC-4563-BC78-D023C63DF233}"/>
              </a:ext>
            </a:extLst>
          </p:cNvPr>
          <p:cNvGrpSpPr/>
          <p:nvPr/>
        </p:nvGrpSpPr>
        <p:grpSpPr>
          <a:xfrm>
            <a:off x="10499794" y="211690"/>
            <a:ext cx="1449300" cy="0"/>
            <a:chOff x="9587467" y="167280"/>
            <a:chExt cx="1449300" cy="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A68E-C23F-4D59-A22D-B15A8F5BC8B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4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5DC4B1-8323-4857-8CB9-3B204102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841327" y="167280"/>
              <a:ext cx="180000" cy="0"/>
            </a:xfrm>
            <a:prstGeom prst="line">
              <a:avLst/>
            </a:prstGeom>
            <a:ln w="4445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2E0EDD-0001-452A-9574-92582902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8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D97D4D-14CF-4AE5-BAB7-620D4591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04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FE4FD0-ADF9-4810-8F98-BABC2F8F7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90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70122D-19FF-48EB-9FC3-A12C0D7BE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767" y="167280"/>
              <a:ext cx="18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601A01-8AE8-47E1-BC8A-9AF9583B957E}"/>
              </a:ext>
            </a:extLst>
          </p:cNvPr>
          <p:cNvGrpSpPr/>
          <p:nvPr/>
        </p:nvGrpSpPr>
        <p:grpSpPr>
          <a:xfrm>
            <a:off x="1727913" y="3033835"/>
            <a:ext cx="8736174" cy="790329"/>
            <a:chOff x="2850473" y="3033835"/>
            <a:chExt cx="8736174" cy="79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E36AB-F14E-4E83-B87A-DB21C5D0AB3E}"/>
                </a:ext>
              </a:extLst>
            </p:cNvPr>
            <p:cNvSpPr txBox="1"/>
            <p:nvPr/>
          </p:nvSpPr>
          <p:spPr>
            <a:xfrm>
              <a:off x="3403294" y="3167390"/>
              <a:ext cx="8183353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도시가스사가 원격 검침에 대한 의사가 있냐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 쓰냐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pic>
          <p:nvPicPr>
            <p:cNvPr id="1026" name="Picture 2" descr="https://images.emojiterra.com/twitter/512px/1f914.png">
              <a:extLst>
                <a:ext uri="{FF2B5EF4-FFF2-40B4-BE49-F238E27FC236}">
                  <a16:creationId xmlns:a16="http://schemas.microsoft.com/office/drawing/2014/main" id="{883566CA-CBAF-4444-9C8D-6E1DCD6B9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473" y="3033835"/>
              <a:ext cx="790329" cy="79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38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1150</Words>
  <Application>Microsoft Office PowerPoint</Application>
  <PresentationFormat>와이드스크린</PresentationFormat>
  <Paragraphs>477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나눔스퀘어OTF</vt:lpstr>
      <vt:lpstr>Arial</vt:lpstr>
      <vt:lpstr>맑은 고딕</vt:lpstr>
      <vt:lpstr>나눔스퀘어 Bold</vt:lpstr>
      <vt:lpstr>Kostar</vt:lpstr>
      <vt:lpstr>나눔바른고딕OTF</vt:lpstr>
      <vt:lpstr>나눔바른고딕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require more city gas</dc:title>
  <dc:creator>이승현;홍성현;김성민</dc:creator>
  <cp:lastModifiedBy>이 승현</cp:lastModifiedBy>
  <cp:revision>370</cp:revision>
  <dcterms:created xsi:type="dcterms:W3CDTF">2016-06-13T08:17:34Z</dcterms:created>
  <dcterms:modified xsi:type="dcterms:W3CDTF">2019-03-26T16:01:08Z</dcterms:modified>
</cp:coreProperties>
</file>